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3"/>
  </p:notesMasterIdLst>
  <p:sldIdLst>
    <p:sldId id="362" r:id="rId3"/>
    <p:sldId id="367" r:id="rId4"/>
    <p:sldId id="364" r:id="rId5"/>
    <p:sldId id="375" r:id="rId6"/>
    <p:sldId id="366" r:id="rId7"/>
    <p:sldId id="376" r:id="rId8"/>
    <p:sldId id="369" r:id="rId9"/>
    <p:sldId id="374" r:id="rId10"/>
    <p:sldId id="377" r:id="rId11"/>
    <p:sldId id="373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EAEA"/>
    <a:srgbClr val="333F50"/>
    <a:srgbClr val="C0504D"/>
    <a:srgbClr val="C8002D"/>
    <a:srgbClr val="E9D90D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652" autoAdjust="0"/>
    <p:restoredTop sz="94434" autoAdjust="0"/>
  </p:normalViewPr>
  <p:slideViewPr>
    <p:cSldViewPr snapToGrid="0">
      <p:cViewPr varScale="1">
        <p:scale>
          <a:sx n="65" d="100"/>
          <a:sy n="65" d="100"/>
        </p:scale>
        <p:origin x="-98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C8F65-A8F2-4168-B81E-BC03224E12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66AFF2A-00B9-4C06-9D85-696497710EAE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algn="just"/>
          <a:r>
            <a:rPr lang="es-ES" sz="3200" b="1" dirty="0" smtClean="0">
              <a:solidFill>
                <a:schemeClr val="tx1"/>
              </a:solidFill>
            </a:rPr>
            <a:t>1º.</a:t>
          </a:r>
          <a:r>
            <a:rPr lang="es-ES" sz="3200" dirty="0" smtClean="0">
              <a:solidFill>
                <a:schemeClr val="tx1"/>
              </a:solidFill>
            </a:rPr>
            <a:t> Mantenimiento del orden social del apartheid a través de la imposición de medidas represivas.</a:t>
          </a:r>
          <a:endParaRPr lang="es-ES" sz="3200" dirty="0">
            <a:solidFill>
              <a:schemeClr val="tx1"/>
            </a:solidFill>
          </a:endParaRPr>
        </a:p>
      </dgm:t>
    </dgm:pt>
    <dgm:pt modelId="{12A43ACF-912B-4432-9903-AE7E24A709C9}" type="parTrans" cxnId="{D4EA39BF-5239-4B7F-BB8A-4E7F8F00BFEC}">
      <dgm:prSet/>
      <dgm:spPr/>
      <dgm:t>
        <a:bodyPr/>
        <a:lstStyle/>
        <a:p>
          <a:endParaRPr lang="es-ES"/>
        </a:p>
      </dgm:t>
    </dgm:pt>
    <dgm:pt modelId="{08E0B288-11C5-422F-BBD0-575059F06EDC}" type="sibTrans" cxnId="{D4EA39BF-5239-4B7F-BB8A-4E7F8F00BFEC}">
      <dgm:prSet/>
      <dgm:spPr/>
      <dgm:t>
        <a:bodyPr/>
        <a:lstStyle/>
        <a:p>
          <a:endParaRPr lang="es-ES"/>
        </a:p>
      </dgm:t>
    </dgm:pt>
    <dgm:pt modelId="{CD0CB67B-8689-459C-879F-F5E9E0EC3662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algn="just"/>
          <a:r>
            <a:rPr lang="es-ES" sz="3200" b="1" dirty="0" smtClean="0">
              <a:solidFill>
                <a:schemeClr val="tx1"/>
              </a:solidFill>
            </a:rPr>
            <a:t>2º. </a:t>
          </a:r>
          <a:r>
            <a:rPr lang="es-ES" sz="3200" b="0" dirty="0" smtClean="0">
              <a:solidFill>
                <a:schemeClr val="tx1"/>
              </a:solidFill>
            </a:rPr>
            <a:t>Pervivencia del apartheid estructural. Ruptura del aparato represivo gradual. </a:t>
          </a:r>
          <a:endParaRPr lang="es-ES" sz="3200" b="0" dirty="0">
            <a:solidFill>
              <a:schemeClr val="tx1"/>
            </a:solidFill>
          </a:endParaRPr>
        </a:p>
      </dgm:t>
    </dgm:pt>
    <dgm:pt modelId="{4F53F9DA-BB96-4457-A4A9-8FF56B59BB2D}" type="parTrans" cxnId="{738168A3-3E7A-4623-B2BC-A40785FC0727}">
      <dgm:prSet/>
      <dgm:spPr/>
      <dgm:t>
        <a:bodyPr/>
        <a:lstStyle/>
        <a:p>
          <a:endParaRPr lang="es-ES"/>
        </a:p>
      </dgm:t>
    </dgm:pt>
    <dgm:pt modelId="{CCFE25B0-D765-4059-99AF-3F48BF818598}" type="sibTrans" cxnId="{738168A3-3E7A-4623-B2BC-A40785FC0727}">
      <dgm:prSet/>
      <dgm:spPr/>
      <dgm:t>
        <a:bodyPr/>
        <a:lstStyle/>
        <a:p>
          <a:endParaRPr lang="es-ES"/>
        </a:p>
      </dgm:t>
    </dgm:pt>
    <dgm:pt modelId="{CD380DF1-3BFA-400A-A89D-9C52545E3012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algn="just"/>
          <a:r>
            <a:rPr lang="es-ES" sz="3200" b="1" dirty="0" smtClean="0">
              <a:solidFill>
                <a:schemeClr val="tx1"/>
              </a:solidFill>
            </a:rPr>
            <a:t>3º. </a:t>
          </a:r>
          <a:r>
            <a:rPr lang="es-ES" sz="3200" b="0" dirty="0" smtClean="0">
              <a:solidFill>
                <a:schemeClr val="tx1"/>
              </a:solidFill>
            </a:rPr>
            <a:t>Florecimiento de expresiones  culturales , como los </a:t>
          </a:r>
          <a:r>
            <a:rPr lang="es-ES" sz="3200" b="0" i="1" u="none" dirty="0" err="1" smtClean="0">
              <a:solidFill>
                <a:srgbClr val="FF0000"/>
              </a:solidFill>
            </a:rPr>
            <a:t>Swenkas</a:t>
          </a:r>
          <a:r>
            <a:rPr lang="es-ES" sz="3200" b="0" dirty="0" smtClean="0">
              <a:solidFill>
                <a:schemeClr val="tx1"/>
              </a:solidFill>
            </a:rPr>
            <a:t>, fruto de ese pasado colonial.</a:t>
          </a:r>
          <a:endParaRPr lang="es-ES" sz="3200" b="0" dirty="0">
            <a:solidFill>
              <a:schemeClr val="tx1"/>
            </a:solidFill>
          </a:endParaRPr>
        </a:p>
      </dgm:t>
    </dgm:pt>
    <dgm:pt modelId="{06A34705-4AA3-459E-96F6-72E9838D54A6}" type="parTrans" cxnId="{3FEABA7A-0BE0-41E7-AE3C-CF31C1D1BFAB}">
      <dgm:prSet/>
      <dgm:spPr/>
      <dgm:t>
        <a:bodyPr/>
        <a:lstStyle/>
        <a:p>
          <a:endParaRPr lang="es-ES"/>
        </a:p>
      </dgm:t>
    </dgm:pt>
    <dgm:pt modelId="{27E42805-602A-4476-8DF1-E26A1127C297}" type="sibTrans" cxnId="{3FEABA7A-0BE0-41E7-AE3C-CF31C1D1BFAB}">
      <dgm:prSet/>
      <dgm:spPr/>
      <dgm:t>
        <a:bodyPr/>
        <a:lstStyle/>
        <a:p>
          <a:endParaRPr lang="es-ES"/>
        </a:p>
      </dgm:t>
    </dgm:pt>
    <dgm:pt modelId="{0BC0318E-615D-4CC9-8479-8972864CF440}" type="pres">
      <dgm:prSet presAssocID="{AE5C8F65-A8F2-4168-B81E-BC03224E12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AEBCA18-0350-404F-961A-AAB9CA41D265}" type="pres">
      <dgm:prSet presAssocID="{566AFF2A-00B9-4C06-9D85-696497710EAE}" presName="parentLin" presStyleCnt="0"/>
      <dgm:spPr/>
    </dgm:pt>
    <dgm:pt modelId="{58608182-9846-4988-B8BE-57AD4A273FFC}" type="pres">
      <dgm:prSet presAssocID="{566AFF2A-00B9-4C06-9D85-696497710EAE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B7477B42-20C5-4EB9-85E7-7A594B3755CD}" type="pres">
      <dgm:prSet presAssocID="{566AFF2A-00B9-4C06-9D85-696497710E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D6B4ED-4038-4586-9EF8-95297C27D79D}" type="pres">
      <dgm:prSet presAssocID="{566AFF2A-00B9-4C06-9D85-696497710EAE}" presName="negativeSpace" presStyleCnt="0"/>
      <dgm:spPr/>
    </dgm:pt>
    <dgm:pt modelId="{637A6BF1-ED8D-4B0C-8819-4479760590D0}" type="pres">
      <dgm:prSet presAssocID="{566AFF2A-00B9-4C06-9D85-696497710EAE}" presName="childText" presStyleLbl="conFgAcc1" presStyleIdx="0" presStyleCnt="3">
        <dgm:presLayoutVars>
          <dgm:bulletEnabled val="1"/>
        </dgm:presLayoutVars>
      </dgm:prSet>
      <dgm:spPr/>
    </dgm:pt>
    <dgm:pt modelId="{8C59CAAE-B421-482E-AAFF-FA064398DD31}" type="pres">
      <dgm:prSet presAssocID="{08E0B288-11C5-422F-BBD0-575059F06EDC}" presName="spaceBetweenRectangles" presStyleCnt="0"/>
      <dgm:spPr/>
    </dgm:pt>
    <dgm:pt modelId="{AD13EE53-5AF6-4F3B-BB55-AF6E7CB96683}" type="pres">
      <dgm:prSet presAssocID="{CD0CB67B-8689-459C-879F-F5E9E0EC3662}" presName="parentLin" presStyleCnt="0"/>
      <dgm:spPr/>
    </dgm:pt>
    <dgm:pt modelId="{05786FCE-C02D-42C7-9FB6-D07DE59EA0F2}" type="pres">
      <dgm:prSet presAssocID="{CD0CB67B-8689-459C-879F-F5E9E0EC3662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4B1B649D-B72C-40CC-8892-AE1FBB703235}" type="pres">
      <dgm:prSet presAssocID="{CD0CB67B-8689-459C-879F-F5E9E0EC366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1D5FC3-8F4E-41CA-8FA4-A61556308D32}" type="pres">
      <dgm:prSet presAssocID="{CD0CB67B-8689-459C-879F-F5E9E0EC3662}" presName="negativeSpace" presStyleCnt="0"/>
      <dgm:spPr/>
    </dgm:pt>
    <dgm:pt modelId="{CAB1C0AC-A8D9-4D50-8E0D-4E208C205584}" type="pres">
      <dgm:prSet presAssocID="{CD0CB67B-8689-459C-879F-F5E9E0EC3662}" presName="childText" presStyleLbl="conFgAcc1" presStyleIdx="1" presStyleCnt="3">
        <dgm:presLayoutVars>
          <dgm:bulletEnabled val="1"/>
        </dgm:presLayoutVars>
      </dgm:prSet>
      <dgm:spPr/>
    </dgm:pt>
    <dgm:pt modelId="{EB41C4EC-BB0F-4BAF-BE52-5DA943FF01AE}" type="pres">
      <dgm:prSet presAssocID="{CCFE25B0-D765-4059-99AF-3F48BF818598}" presName="spaceBetweenRectangles" presStyleCnt="0"/>
      <dgm:spPr/>
    </dgm:pt>
    <dgm:pt modelId="{62A2B06B-DDF0-4910-A1DB-F6CCF1905FA1}" type="pres">
      <dgm:prSet presAssocID="{CD380DF1-3BFA-400A-A89D-9C52545E3012}" presName="parentLin" presStyleCnt="0"/>
      <dgm:spPr/>
    </dgm:pt>
    <dgm:pt modelId="{4D974D11-6FB7-400D-BEEF-1E167030A627}" type="pres">
      <dgm:prSet presAssocID="{CD380DF1-3BFA-400A-A89D-9C52545E3012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4941FA2F-B795-4CC4-A315-1191DD6B1A06}" type="pres">
      <dgm:prSet presAssocID="{CD380DF1-3BFA-400A-A89D-9C52545E30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A4EB75-B810-4946-8BBC-B717B93C938D}" type="pres">
      <dgm:prSet presAssocID="{CD380DF1-3BFA-400A-A89D-9C52545E3012}" presName="negativeSpace" presStyleCnt="0"/>
      <dgm:spPr/>
    </dgm:pt>
    <dgm:pt modelId="{F424AAAD-5C12-4618-868E-711BE0356AC4}" type="pres">
      <dgm:prSet presAssocID="{CD380DF1-3BFA-400A-A89D-9C52545E30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FEABA7A-0BE0-41E7-AE3C-CF31C1D1BFAB}" srcId="{AE5C8F65-A8F2-4168-B81E-BC03224E12E2}" destId="{CD380DF1-3BFA-400A-A89D-9C52545E3012}" srcOrd="2" destOrd="0" parTransId="{06A34705-4AA3-459E-96F6-72E9838D54A6}" sibTransId="{27E42805-602A-4476-8DF1-E26A1127C297}"/>
    <dgm:cxn modelId="{AE094507-7819-40B2-A309-D90D256EE389}" type="presOf" srcId="{CD0CB67B-8689-459C-879F-F5E9E0EC3662}" destId="{4B1B649D-B72C-40CC-8892-AE1FBB703235}" srcOrd="1" destOrd="0" presId="urn:microsoft.com/office/officeart/2005/8/layout/list1"/>
    <dgm:cxn modelId="{738168A3-3E7A-4623-B2BC-A40785FC0727}" srcId="{AE5C8F65-A8F2-4168-B81E-BC03224E12E2}" destId="{CD0CB67B-8689-459C-879F-F5E9E0EC3662}" srcOrd="1" destOrd="0" parTransId="{4F53F9DA-BB96-4457-A4A9-8FF56B59BB2D}" sibTransId="{CCFE25B0-D765-4059-99AF-3F48BF818598}"/>
    <dgm:cxn modelId="{D4EA39BF-5239-4B7F-BB8A-4E7F8F00BFEC}" srcId="{AE5C8F65-A8F2-4168-B81E-BC03224E12E2}" destId="{566AFF2A-00B9-4C06-9D85-696497710EAE}" srcOrd="0" destOrd="0" parTransId="{12A43ACF-912B-4432-9903-AE7E24A709C9}" sibTransId="{08E0B288-11C5-422F-BBD0-575059F06EDC}"/>
    <dgm:cxn modelId="{53065116-FE20-43CC-B877-5C64A5308975}" type="presOf" srcId="{AE5C8F65-A8F2-4168-B81E-BC03224E12E2}" destId="{0BC0318E-615D-4CC9-8479-8972864CF440}" srcOrd="0" destOrd="0" presId="urn:microsoft.com/office/officeart/2005/8/layout/list1"/>
    <dgm:cxn modelId="{00CE8ACD-2AEA-4945-8ED2-7B8CAAB05DE0}" type="presOf" srcId="{CD380DF1-3BFA-400A-A89D-9C52545E3012}" destId="{4D974D11-6FB7-400D-BEEF-1E167030A627}" srcOrd="0" destOrd="0" presId="urn:microsoft.com/office/officeart/2005/8/layout/list1"/>
    <dgm:cxn modelId="{A4C0EDE6-BFE1-4AEA-9147-69148EE6F39D}" type="presOf" srcId="{CD0CB67B-8689-459C-879F-F5E9E0EC3662}" destId="{05786FCE-C02D-42C7-9FB6-D07DE59EA0F2}" srcOrd="0" destOrd="0" presId="urn:microsoft.com/office/officeart/2005/8/layout/list1"/>
    <dgm:cxn modelId="{C64625E6-0CA8-4D08-B2B7-8AF2E5545A9E}" type="presOf" srcId="{CD380DF1-3BFA-400A-A89D-9C52545E3012}" destId="{4941FA2F-B795-4CC4-A315-1191DD6B1A06}" srcOrd="1" destOrd="0" presId="urn:microsoft.com/office/officeart/2005/8/layout/list1"/>
    <dgm:cxn modelId="{A31B09F9-3D24-431F-9869-00D4A5FCA708}" type="presOf" srcId="{566AFF2A-00B9-4C06-9D85-696497710EAE}" destId="{B7477B42-20C5-4EB9-85E7-7A594B3755CD}" srcOrd="1" destOrd="0" presId="urn:microsoft.com/office/officeart/2005/8/layout/list1"/>
    <dgm:cxn modelId="{DB484A8B-5A16-4252-8ACB-EE85BE79AF07}" type="presOf" srcId="{566AFF2A-00B9-4C06-9D85-696497710EAE}" destId="{58608182-9846-4988-B8BE-57AD4A273FFC}" srcOrd="0" destOrd="0" presId="urn:microsoft.com/office/officeart/2005/8/layout/list1"/>
    <dgm:cxn modelId="{ECC0E24B-18C3-400D-825C-C0FBFC7079A2}" type="presParOf" srcId="{0BC0318E-615D-4CC9-8479-8972864CF440}" destId="{DAEBCA18-0350-404F-961A-AAB9CA41D265}" srcOrd="0" destOrd="0" presId="urn:microsoft.com/office/officeart/2005/8/layout/list1"/>
    <dgm:cxn modelId="{EE06736C-673A-453A-ABA4-79496F1219C1}" type="presParOf" srcId="{DAEBCA18-0350-404F-961A-AAB9CA41D265}" destId="{58608182-9846-4988-B8BE-57AD4A273FFC}" srcOrd="0" destOrd="0" presId="urn:microsoft.com/office/officeart/2005/8/layout/list1"/>
    <dgm:cxn modelId="{010C1A7A-010C-4EF2-9A0F-7EE32882CAB2}" type="presParOf" srcId="{DAEBCA18-0350-404F-961A-AAB9CA41D265}" destId="{B7477B42-20C5-4EB9-85E7-7A594B3755CD}" srcOrd="1" destOrd="0" presId="urn:microsoft.com/office/officeart/2005/8/layout/list1"/>
    <dgm:cxn modelId="{1CEE5ACE-0970-4970-8BDB-EA6A09E7677F}" type="presParOf" srcId="{0BC0318E-615D-4CC9-8479-8972864CF440}" destId="{A6D6B4ED-4038-4586-9EF8-95297C27D79D}" srcOrd="1" destOrd="0" presId="urn:microsoft.com/office/officeart/2005/8/layout/list1"/>
    <dgm:cxn modelId="{0D92FE1C-D945-4F5B-8093-A8A5C98943B3}" type="presParOf" srcId="{0BC0318E-615D-4CC9-8479-8972864CF440}" destId="{637A6BF1-ED8D-4B0C-8819-4479760590D0}" srcOrd="2" destOrd="0" presId="urn:microsoft.com/office/officeart/2005/8/layout/list1"/>
    <dgm:cxn modelId="{9A37A69F-E6A2-4B10-A16F-C3D449F5D031}" type="presParOf" srcId="{0BC0318E-615D-4CC9-8479-8972864CF440}" destId="{8C59CAAE-B421-482E-AAFF-FA064398DD31}" srcOrd="3" destOrd="0" presId="urn:microsoft.com/office/officeart/2005/8/layout/list1"/>
    <dgm:cxn modelId="{D983952D-90F6-45E1-8665-68AA618A8C15}" type="presParOf" srcId="{0BC0318E-615D-4CC9-8479-8972864CF440}" destId="{AD13EE53-5AF6-4F3B-BB55-AF6E7CB96683}" srcOrd="4" destOrd="0" presId="urn:microsoft.com/office/officeart/2005/8/layout/list1"/>
    <dgm:cxn modelId="{5E160950-E480-4B7E-ABD9-0320F2A83C37}" type="presParOf" srcId="{AD13EE53-5AF6-4F3B-BB55-AF6E7CB96683}" destId="{05786FCE-C02D-42C7-9FB6-D07DE59EA0F2}" srcOrd="0" destOrd="0" presId="urn:microsoft.com/office/officeart/2005/8/layout/list1"/>
    <dgm:cxn modelId="{604B0D0A-BE7A-4C27-87AC-0164BE71D165}" type="presParOf" srcId="{AD13EE53-5AF6-4F3B-BB55-AF6E7CB96683}" destId="{4B1B649D-B72C-40CC-8892-AE1FBB703235}" srcOrd="1" destOrd="0" presId="urn:microsoft.com/office/officeart/2005/8/layout/list1"/>
    <dgm:cxn modelId="{B47D74D1-D12D-4711-83A9-714B651A3E88}" type="presParOf" srcId="{0BC0318E-615D-4CC9-8479-8972864CF440}" destId="{B51D5FC3-8F4E-41CA-8FA4-A61556308D32}" srcOrd="5" destOrd="0" presId="urn:microsoft.com/office/officeart/2005/8/layout/list1"/>
    <dgm:cxn modelId="{37738E27-9800-4B86-B0FF-56F783294BDA}" type="presParOf" srcId="{0BC0318E-615D-4CC9-8479-8972864CF440}" destId="{CAB1C0AC-A8D9-4D50-8E0D-4E208C205584}" srcOrd="6" destOrd="0" presId="urn:microsoft.com/office/officeart/2005/8/layout/list1"/>
    <dgm:cxn modelId="{0F3E5EFC-5DC6-4BCD-AAAC-E84000FCEF40}" type="presParOf" srcId="{0BC0318E-615D-4CC9-8479-8972864CF440}" destId="{EB41C4EC-BB0F-4BAF-BE52-5DA943FF01AE}" srcOrd="7" destOrd="0" presId="urn:microsoft.com/office/officeart/2005/8/layout/list1"/>
    <dgm:cxn modelId="{ABDF3C17-9273-44A9-A6FC-91620831881F}" type="presParOf" srcId="{0BC0318E-615D-4CC9-8479-8972864CF440}" destId="{62A2B06B-DDF0-4910-A1DB-F6CCF1905FA1}" srcOrd="8" destOrd="0" presId="urn:microsoft.com/office/officeart/2005/8/layout/list1"/>
    <dgm:cxn modelId="{A41AB16A-0013-43FB-8CCC-E216B48F11AB}" type="presParOf" srcId="{62A2B06B-DDF0-4910-A1DB-F6CCF1905FA1}" destId="{4D974D11-6FB7-400D-BEEF-1E167030A627}" srcOrd="0" destOrd="0" presId="urn:microsoft.com/office/officeart/2005/8/layout/list1"/>
    <dgm:cxn modelId="{87C62E48-3BAC-4538-903F-BBC5C61B5056}" type="presParOf" srcId="{62A2B06B-DDF0-4910-A1DB-F6CCF1905FA1}" destId="{4941FA2F-B795-4CC4-A315-1191DD6B1A06}" srcOrd="1" destOrd="0" presId="urn:microsoft.com/office/officeart/2005/8/layout/list1"/>
    <dgm:cxn modelId="{43CD0812-23FB-4C43-A91C-CC99D0F05F67}" type="presParOf" srcId="{0BC0318E-615D-4CC9-8479-8972864CF440}" destId="{03A4EB75-B810-4946-8BBC-B717B93C938D}" srcOrd="9" destOrd="0" presId="urn:microsoft.com/office/officeart/2005/8/layout/list1"/>
    <dgm:cxn modelId="{264610FC-54EB-4FCF-B5C1-91A4FA6574A0}" type="presParOf" srcId="{0BC0318E-615D-4CC9-8479-8972864CF440}" destId="{F424AAAD-5C12-4618-868E-711BE0356AC4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FD089-A19F-4756-8603-50F1ADF36E56}" type="datetimeFigureOut">
              <a:rPr lang="es-MX" smtClean="0"/>
              <a:pPr/>
              <a:t>17/10/2017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178AB-23AC-40F2-B4B2-7D4B931EE26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5600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178AB-23AC-40F2-B4B2-7D4B931EE263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2945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CA80-8E66-4452-BAE6-A218BA8C004A}" type="slidenum">
              <a:rPr lang="es-MX" smtClean="0">
                <a:solidFill>
                  <a:prstClr val="black"/>
                </a:solidFill>
              </a:rPr>
              <a:pPr/>
              <a:t>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589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CA80-8E66-4452-BAE6-A218BA8C004A}" type="slidenum">
              <a:rPr lang="es-MX" smtClean="0">
                <a:solidFill>
                  <a:prstClr val="black"/>
                </a:solidFill>
              </a:rPr>
              <a:pPr/>
              <a:t>5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60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12192000" cy="4359965"/>
          </a:xfrm>
          <a:prstGeom prst="rect">
            <a:avLst/>
          </a:prstGeom>
          <a:solidFill>
            <a:srgbClr val="C41230"/>
          </a:solidFill>
          <a:ln>
            <a:solidFill>
              <a:srgbClr val="C41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1185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1770-DAF9-45BB-BA14-5A46687F6B5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582328" y="6246687"/>
            <a:ext cx="4500081" cy="585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237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1770-DAF9-45BB-BA14-5A46687F6B5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FF82-4FB9-4858-8A9A-CF422C0CCBE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80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1770-DAF9-45BB-BA14-5A46687F6B5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FF82-4FB9-4858-8A9A-CF422C0CCBE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6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12192000" cy="4359965"/>
          </a:xfrm>
          <a:prstGeom prst="rect">
            <a:avLst/>
          </a:prstGeom>
          <a:solidFill>
            <a:srgbClr val="C41230"/>
          </a:solidFill>
          <a:ln>
            <a:solidFill>
              <a:srgbClr val="C41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1185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Calibri Light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1770-DAF9-45BB-BA14-5A46687F6B5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582328" y="6246687"/>
            <a:ext cx="4500081" cy="585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84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1770-DAF9-45BB-BA14-5A46687F6B5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FF82-4FB9-4858-8A9A-CF422C0CCBE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/>
          <p:cNvSpPr/>
          <p:nvPr userDrawn="1"/>
        </p:nvSpPr>
        <p:spPr>
          <a:xfrm rot="16200000">
            <a:off x="-3167743" y="3167742"/>
            <a:ext cx="6858002" cy="522513"/>
          </a:xfrm>
          <a:prstGeom prst="rect">
            <a:avLst/>
          </a:prstGeom>
          <a:solidFill>
            <a:srgbClr val="C4123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9825" y="9333"/>
            <a:ext cx="10694504" cy="1325563"/>
          </a:xfrm>
        </p:spPr>
        <p:txBody>
          <a:bodyPr>
            <a:noAutofit/>
          </a:bodyPr>
          <a:lstStyle>
            <a:lvl1pPr>
              <a:tabLst>
                <a:tab pos="1431925" algn="l"/>
              </a:tabLst>
              <a:defRPr sz="4400">
                <a:solidFill>
                  <a:srgbClr val="A80000"/>
                </a:solidFill>
                <a:latin typeface="Calibri Light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8" name="Rectángulo 6"/>
          <p:cNvSpPr/>
          <p:nvPr userDrawn="1"/>
        </p:nvSpPr>
        <p:spPr>
          <a:xfrm rot="16200000">
            <a:off x="9255825" y="3363681"/>
            <a:ext cx="5741723" cy="130629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896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1770-DAF9-45BB-BA14-5A46687F6B5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FF82-4FB9-4858-8A9A-CF422C0CCBE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ángulo 7"/>
          <p:cNvSpPr/>
          <p:nvPr userDrawn="1"/>
        </p:nvSpPr>
        <p:spPr>
          <a:xfrm>
            <a:off x="0" y="1290918"/>
            <a:ext cx="9480175" cy="2918011"/>
          </a:xfrm>
          <a:prstGeom prst="rect">
            <a:avLst/>
          </a:prstGeom>
          <a:solidFill>
            <a:srgbClr val="C4123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Rectángulo 8"/>
          <p:cNvSpPr/>
          <p:nvPr userDrawn="1"/>
        </p:nvSpPr>
        <p:spPr>
          <a:xfrm>
            <a:off x="2586318" y="2465294"/>
            <a:ext cx="9435353" cy="2918011"/>
          </a:xfrm>
          <a:prstGeom prst="rect">
            <a:avLst/>
          </a:prstGeom>
          <a:solidFill>
            <a:schemeClr val="bg1"/>
          </a:solidFill>
          <a:ln w="381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5400" dirty="0">
              <a:solidFill>
                <a:prstClr val="black"/>
              </a:solidFill>
              <a:latin typeface="Calibri Light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3375" y="2973504"/>
            <a:ext cx="8801238" cy="190159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Calibri Light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225234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1770-DAF9-45BB-BA14-5A46687F6B5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FF82-4FB9-4858-8A9A-CF422C0CCBE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82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1770-DAF9-45BB-BA14-5A46687F6B5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FF82-4FB9-4858-8A9A-CF422C0CCBE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260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35"/>
            <a:ext cx="10515600" cy="1325563"/>
          </a:xfrm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1770-DAF9-45BB-BA14-5A46687F6B5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FF82-4FB9-4858-8A9A-CF422C0CCBE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ángulo 6"/>
          <p:cNvSpPr/>
          <p:nvPr userDrawn="1"/>
        </p:nvSpPr>
        <p:spPr>
          <a:xfrm rot="16200000">
            <a:off x="-3167743" y="3167742"/>
            <a:ext cx="6858002" cy="522513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Rectángulo 6"/>
          <p:cNvSpPr/>
          <p:nvPr userDrawn="1"/>
        </p:nvSpPr>
        <p:spPr>
          <a:xfrm rot="16200000">
            <a:off x="9255825" y="3363681"/>
            <a:ext cx="5741723" cy="130629"/>
          </a:xfrm>
          <a:prstGeom prst="rect">
            <a:avLst/>
          </a:prstGeom>
          <a:solidFill>
            <a:srgbClr val="C41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21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1770-DAF9-45BB-BA14-5A46687F6B5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67050" y="6356350"/>
            <a:ext cx="4114800" cy="365125"/>
          </a:xfr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FF82-4FB9-4858-8A9A-CF422C0CCBE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92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1770-DAF9-45BB-BA14-5A46687F6B5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FF82-4FB9-4858-8A9A-CF422C0CCBE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55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1770-DAF9-45BB-BA14-5A46687F6B5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FF82-4FB9-4858-8A9A-CF422C0CCBE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/>
          <p:cNvSpPr/>
          <p:nvPr userDrawn="1"/>
        </p:nvSpPr>
        <p:spPr>
          <a:xfrm rot="16200000">
            <a:off x="-3167743" y="3167742"/>
            <a:ext cx="6858002" cy="522513"/>
          </a:xfrm>
          <a:prstGeom prst="rect">
            <a:avLst/>
          </a:prstGeom>
          <a:solidFill>
            <a:srgbClr val="C4123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9825" y="9333"/>
            <a:ext cx="10694504" cy="1325563"/>
          </a:xfrm>
        </p:spPr>
        <p:txBody>
          <a:bodyPr>
            <a:noAutofit/>
          </a:bodyPr>
          <a:lstStyle>
            <a:lvl1pPr>
              <a:tabLst>
                <a:tab pos="1431925" algn="l"/>
              </a:tabLst>
              <a:defRPr sz="4400">
                <a:solidFill>
                  <a:srgbClr val="A80000"/>
                </a:solidFill>
                <a:latin typeface="Calibri Light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8" name="Rectángulo 6"/>
          <p:cNvSpPr/>
          <p:nvPr userDrawn="1"/>
        </p:nvSpPr>
        <p:spPr>
          <a:xfrm rot="16200000">
            <a:off x="9255825" y="3363681"/>
            <a:ext cx="5741723" cy="130629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51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1770-DAF9-45BB-BA14-5A46687F6B5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FF82-4FB9-4858-8A9A-CF422C0CCBE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456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1770-DAF9-45BB-BA14-5A46687F6B5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FF82-4FB9-4858-8A9A-CF422C0CCBE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036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1770-DAF9-45BB-BA14-5A46687F6B5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FF82-4FB9-4858-8A9A-CF422C0CCBE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54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1770-DAF9-45BB-BA14-5A46687F6B5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FF82-4FB9-4858-8A9A-CF422C0CCBE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ángulo 7"/>
          <p:cNvSpPr/>
          <p:nvPr userDrawn="1"/>
        </p:nvSpPr>
        <p:spPr>
          <a:xfrm>
            <a:off x="0" y="1290918"/>
            <a:ext cx="9480175" cy="2918011"/>
          </a:xfrm>
          <a:prstGeom prst="rect">
            <a:avLst/>
          </a:prstGeom>
          <a:solidFill>
            <a:srgbClr val="C4123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Rectángulo 8"/>
          <p:cNvSpPr/>
          <p:nvPr userDrawn="1"/>
        </p:nvSpPr>
        <p:spPr>
          <a:xfrm>
            <a:off x="2586318" y="2465294"/>
            <a:ext cx="9435353" cy="2918011"/>
          </a:xfrm>
          <a:prstGeom prst="rect">
            <a:avLst/>
          </a:prstGeom>
          <a:solidFill>
            <a:schemeClr val="bg1"/>
          </a:solidFill>
          <a:ln w="381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5400" dirty="0">
              <a:solidFill>
                <a:prstClr val="black"/>
              </a:solidFill>
              <a:latin typeface="Calibri Light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3375" y="2973504"/>
            <a:ext cx="8801238" cy="190159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Calibri Light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506101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1770-DAF9-45BB-BA14-5A46687F6B5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FF82-4FB9-4858-8A9A-CF422C0CCBE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90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1770-DAF9-45BB-BA14-5A46687F6B5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FF82-4FB9-4858-8A9A-CF422C0CCBE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06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35"/>
            <a:ext cx="10515600" cy="1325563"/>
          </a:xfrm>
        </p:spPr>
        <p:txBody>
          <a:bodyPr/>
          <a:lstStyle>
            <a:lvl1pPr>
              <a:defRPr>
                <a:latin typeface="Calibri Light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1770-DAF9-45BB-BA14-5A46687F6B5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ángulo 6"/>
          <p:cNvSpPr/>
          <p:nvPr userDrawn="1"/>
        </p:nvSpPr>
        <p:spPr>
          <a:xfrm rot="16200000">
            <a:off x="-3167743" y="3167742"/>
            <a:ext cx="6858002" cy="522513"/>
          </a:xfrm>
          <a:prstGeom prst="rect">
            <a:avLst/>
          </a:prstGeom>
          <a:solidFill>
            <a:srgbClr val="C5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Rectángulo 6"/>
          <p:cNvSpPr/>
          <p:nvPr userDrawn="1"/>
        </p:nvSpPr>
        <p:spPr>
          <a:xfrm rot="16200000">
            <a:off x="9255825" y="3363681"/>
            <a:ext cx="5741723" cy="130629"/>
          </a:xfrm>
          <a:prstGeom prst="rect">
            <a:avLst/>
          </a:prstGeom>
          <a:solidFill>
            <a:srgbClr val="C41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13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1770-DAF9-45BB-BA14-5A46687F6B5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FF82-4FB9-4858-8A9A-CF422C0CCBE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31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1770-DAF9-45BB-BA14-5A46687F6B5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FF82-4FB9-4858-8A9A-CF422C0CCBE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24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1770-DAF9-45BB-BA14-5A46687F6B5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FF82-4FB9-4858-8A9A-CF422C0CCBE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806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1770-DAF9-45BB-BA14-5A46687F6B5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FF82-4FB9-4858-8A9A-CF422C0CCBE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1 Imagen" descr=":Footer.png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649" r="68963"/>
          <a:stretch/>
        </p:blipFill>
        <p:spPr bwMode="auto">
          <a:xfrm>
            <a:off x="9324816" y="6356078"/>
            <a:ext cx="2846479" cy="443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96123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16717"/>
            <a:ext cx="12192000" cy="541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1770-DAF9-45BB-BA14-5A46687F6B5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17/10/2017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FF82-4FB9-4858-8A9A-CF422C0CCBE7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1 Imagen" descr=":Footer.png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649" r="68963"/>
          <a:stretch/>
        </p:blipFill>
        <p:spPr bwMode="auto">
          <a:xfrm>
            <a:off x="9324816" y="6356078"/>
            <a:ext cx="2846479" cy="443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8042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499" y="2833804"/>
            <a:ext cx="8948713" cy="200366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_tradnl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latin typeface="Times New Roman" pitchFamily="18" charset="0"/>
                <a:cs typeface="Times New Roman" pitchFamily="18" charset="0"/>
              </a:rPr>
              <a:t>EL APARTHEID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_tradnl" sz="2400" b="1" i="1" dirty="0" smtClean="0">
                <a:latin typeface="Times New Roman" pitchFamily="18" charset="0"/>
                <a:cs typeface="Times New Roman" pitchFamily="18" charset="0"/>
              </a:rPr>
              <a:t>La adaptación de aspectos culturales europeos en la idiosincrasia africana </a:t>
            </a:r>
            <a:br>
              <a:rPr lang="es-ES_tradnl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es-ES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3732893" y="4104827"/>
            <a:ext cx="7670800" cy="0"/>
          </a:xfrm>
          <a:prstGeom prst="line">
            <a:avLst/>
          </a:prstGeom>
          <a:ln w="92075">
            <a:solidFill>
              <a:srgbClr val="C8002D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959657" y="6012935"/>
            <a:ext cx="9143443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1500" dirty="0" smtClean="0">
                <a:solidFill>
                  <a:schemeClr val="bg1"/>
                </a:solidFill>
              </a:rPr>
              <a:t>Máster Interuniversitario en Gestión del Patrimonio Artístico y Arquitectónico, Museos y Mercado del Arte</a:t>
            </a:r>
          </a:p>
          <a:p>
            <a:pPr algn="ctr">
              <a:lnSpc>
                <a:spcPct val="150000"/>
              </a:lnSpc>
            </a:pPr>
            <a:r>
              <a:rPr lang="es-ES_tradnl" sz="1500" dirty="0" smtClean="0"/>
              <a:t>                                                                                                                                                           </a:t>
            </a:r>
            <a:r>
              <a:rPr lang="es-ES_tradnl" sz="15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Estefanía Pereira Tavira</a:t>
            </a:r>
            <a:endParaRPr lang="es-ES" sz="15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142834" y="4970103"/>
            <a:ext cx="8572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PONENCIA CASA ÁFRICA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194" name="Picture 2" descr="Resultado de imagen de casa africa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953491" cy="1274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204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/>
          <p:cNvSpPr txBox="1"/>
          <p:nvPr/>
        </p:nvSpPr>
        <p:spPr>
          <a:xfrm>
            <a:off x="8834907" y="6496050"/>
            <a:ext cx="33570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-1371600" y="-263237"/>
            <a:ext cx="10737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graphicFrame>
        <p:nvGraphicFramePr>
          <p:cNvPr id="4" name="3 Diagrama"/>
          <p:cNvGraphicFramePr/>
          <p:nvPr/>
        </p:nvGraphicFramePr>
        <p:xfrm>
          <a:off x="748145" y="374074"/>
          <a:ext cx="10806546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64877" y="206476"/>
            <a:ext cx="1622323" cy="1342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9050" y="0"/>
            <a:ext cx="12211050" cy="62827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ounded Rectangle 5"/>
          <p:cNvSpPr/>
          <p:nvPr/>
        </p:nvSpPr>
        <p:spPr>
          <a:xfrm>
            <a:off x="3304240" y="904521"/>
            <a:ext cx="6936210" cy="74806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500" dirty="0" smtClean="0">
                <a:solidFill>
                  <a:srgbClr val="333F50"/>
                </a:solidFill>
              </a:rPr>
              <a:t>LA HISTORIA DE SUDÁFRICA COLONIAL</a:t>
            </a:r>
            <a:endParaRPr lang="es-MX" sz="2500" dirty="0">
              <a:solidFill>
                <a:srgbClr val="333F50"/>
              </a:solidFill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-19051" y="4485307"/>
            <a:ext cx="2756070" cy="1972643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Isosceles Triangle 21"/>
          <p:cNvSpPr/>
          <p:nvPr/>
        </p:nvSpPr>
        <p:spPr>
          <a:xfrm rot="10800000">
            <a:off x="9734550" y="-19052"/>
            <a:ext cx="2457450" cy="2148627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ounded Rectangle 15"/>
          <p:cNvSpPr/>
          <p:nvPr/>
        </p:nvSpPr>
        <p:spPr>
          <a:xfrm>
            <a:off x="3251911" y="2708027"/>
            <a:ext cx="6877050" cy="764581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500" dirty="0" smtClean="0">
                <a:solidFill>
                  <a:srgbClr val="333F50"/>
                </a:solidFill>
              </a:rPr>
              <a:t>EXPONENTE CULTURAL: LOS SWENKAS</a:t>
            </a:r>
            <a:endParaRPr lang="es-MX" sz="2500" dirty="0">
              <a:solidFill>
                <a:srgbClr val="333F5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01557" y="1754384"/>
            <a:ext cx="6389336" cy="75620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500" dirty="0" smtClean="0">
                <a:solidFill>
                  <a:srgbClr val="333F50"/>
                </a:solidFill>
              </a:rPr>
              <a:t>LA HERENCIA DEL APARTHEID</a:t>
            </a:r>
            <a:endParaRPr lang="es-MX" sz="2500" dirty="0">
              <a:solidFill>
                <a:srgbClr val="333F50"/>
              </a:solidFill>
            </a:endParaRPr>
          </a:p>
        </p:txBody>
      </p:sp>
      <p:pic>
        <p:nvPicPr>
          <p:cNvPr id="1026" name="Picture 2" descr="http://pad2.whstatic.com/images/thumb/e/ee/Draw-a-circle-Step-1-8.jpg/276px-Draw-a-circle-Step-1-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5929" b="89723" l="4348" r="89855">
                        <a14:backgroundMark x1="27899" y1="56126" x2="71377" y2="38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26" y="665018"/>
            <a:ext cx="1371601" cy="1288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51"/>
          <p:cNvSpPr>
            <a:spLocks noChangeShapeType="1"/>
          </p:cNvSpPr>
          <p:nvPr/>
        </p:nvSpPr>
        <p:spPr bwMode="gray">
          <a:xfrm>
            <a:off x="3399489" y="1552326"/>
            <a:ext cx="6087784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9" name="Line 51"/>
          <p:cNvSpPr>
            <a:spLocks noChangeShapeType="1"/>
          </p:cNvSpPr>
          <p:nvPr/>
        </p:nvSpPr>
        <p:spPr bwMode="gray">
          <a:xfrm>
            <a:off x="3399489" y="2465307"/>
            <a:ext cx="6087784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7" name="Line 51"/>
          <p:cNvSpPr>
            <a:spLocks noChangeShapeType="1"/>
          </p:cNvSpPr>
          <p:nvPr/>
        </p:nvSpPr>
        <p:spPr bwMode="gray">
          <a:xfrm>
            <a:off x="3399489" y="4315816"/>
            <a:ext cx="6087784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8" name="Line 51"/>
          <p:cNvSpPr>
            <a:spLocks noChangeShapeType="1"/>
          </p:cNvSpPr>
          <p:nvPr/>
        </p:nvSpPr>
        <p:spPr bwMode="gray">
          <a:xfrm>
            <a:off x="3399489" y="3379685"/>
            <a:ext cx="6087784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9272778" y="6435282"/>
            <a:ext cx="27697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AutoShape 2" descr="data:image/jpeg;base64,/9j/4AAQSkZJRgABAQAAAQABAAD/2wCEAAkGBxIQEhUQEBIQEBUQFRAVDxUVFRcSFRcVFRUXFhUVFhUYHiggGBolGxUVITEhJSkrLi4uFx8zODMtNygtLi4BCgoKDg0OGxAQGi0lHx8tLS0tLS0rLS0rLS0tLS0tKy0tKy0tLS0rKy0tLS0tLSsrLSsrKy0tKystLS0tKy0tN//AABEIALsBDgMBIgACEQEDEQH/xAAcAAEAAQUBAQAAAAAAAAAAAAAAAQIDBAUGBwj/xABLEAABAwIDBAYFBgoHCQAAAAABAAIDBBEFITEGEkFRBxNhcYGRIjKhwdEUQlKSsbMIFTVDU3JzdOHwFhcjMzSisiRERlRigoPCxP/EABoBAQADAQEBAAAAAAAAAAAAAAABAgMEBQb/xAAkEQEAAgIBBAICAwAAAAAAAAAAAQIDESEEEjFBE1EUFQUyYf/aAAwDAQACEQMRAD8A9xRU3S6CpFTdLoKkVN0ugqRU3S6CpFSl0FSKm6XQVIqbpdBUipuiCpFTdLoKkVKXQVIqbpdBUipul0FSKm6XQVIqbpdBUipul0FSKm6XQVIqbpdBCIiAiIgIiICKboUEIpuoQEREBERAUlQiAsXFHSiGQ07Q6Xcd1IJDRvkWbcnIAGxOR00Oiylodv8A8mV37pVfdOQc/wBGfR+cOaaiskNRVyb13F7ntiDtQwu1eeL+2wyuT3y8f/Bu/wALVft4/u16p+NafrOo6+Drb26rrGdZe17bl73tnogzEC0021uHsk6l9bSNkF7tMrAQRe4OdgRY5FblARajEtqaGmf1VRV00L8vQfI1rhfS4vl4rxD8IiZklXSvjc17XU12uaQ5pHWvzDhkQg+hkXLdJeBx19E6nlqY6Npkid1sgBaC03Dc3NFz3q90eYOyioIqaKojq2xma00dg129K9xtZzhkSRrwQdGi1WLbSUdI4NqaqngcdGvka11ue7e9ll4biUNSzrKeWKdmXpRvDxewNjbQ2INjzQZSK1VVLImGSV7I2NF3OeQ1oHMk5BazDNq6Cpf1dPWU0rzo1sjS46nIXudDog3CKSoQEREBERBKhEQEREBFKhAREQEREBEKICIiAtDt/wDkyu/dKr7py3y0O3/5Mrv3Sq+6cg89/Bu/wtV+3Z92uP2joZajaeSCCV1O+WZretabOY007esLT9Lc3rdtsxquw/Bu/wALVft4/u1ov+MP/P8A/KiWZ0s9GlBQ4f8AKqRj4nwviD7vfIJGvO4bhxs03IdcZZEWzy3myu1MlNsx8tcS59OyWKE+sb9d1MJO8cwC5vgNOC23Tp+R5v16b71q5vZPB31uyj6aO5e/r3RgC5c6Ko60NA7Sy3iiGj6H+j2nxOKWuxDrJwZXMY3fc3ecAHPke9p3iSXjloTnfLmOlzZgYZWNgifI6ndH1lKx7i7qg57t+NtzoHAm+XrZ3Nye36DdtKWlp5KCslZSvbK+SMyeg0hzQHNLybBwLdDbUWvmuQ6adpYsQrWSU93wxRCOOTdc0SEOcXlhPrNBNr2GYPYUS9a6e/yS/wDbU/8AqWJ0eYqaPZoVQG8YI617BwLhNLuX7N61+xZnT3+SX/tqf/UtdsLhjqvZf5NH68sVc2Ptf10paPEgDxRDluibY2LGvlOIYoX1RMu4AXvYS/dDnOcWEG1nMAANhY8LLrNi+jSpwvEZKinqYxSO9HqnXdJJGWn0X5Wa5rrEOBztwuQua6CtraeiZUUFbI2ld1plYZf7Mbwa2OSNznH0XDcbkQOK6jD+lJ9Xi34vooIqmAkNE285hAaLyy3sQWABwAsLm2eYQcb0s4icQxiPDJKllPSwOia9z3CONjnN35ZXF1gX7p3W3NuAtvFOkPZXBIqPrsLq6Vs9OWHdbVtmfM24abN3yQ8Eh12jgcuWH0pYbHSY6KiuidPSVTo5HAbzN5gaI5A1zSCXMIDrAjVt7XW52mj2UpImSRU7K10hG7HDVTlwFrlz7yegBkLHO501sHoXRNtI7EcOjllJdLCXQTuNyXPjDSHEnUljmE9pK7G65ro8o6OOiY+gp5aSGpJmbHK4ued4BoebvfYOaxpAvpbmulQSoKIgkKEuiApKhSgXUKVCAiKUEIi12K41DTNJkcL/AEQc1EzoiNtjdajFdoqenuHPDnD5rcz4nQLz/aLbt8oLYTuC+gyv2Erj6mudNnc65j4hY2y/Tpx9NM+XY490kzG7KcNjH0tXeZy9i5U7RVL3bzppSf13D3rXdUNfNTuWWM5Nu+mGtY4h3uzW20sZDZXGVnEOzcO53xXpWH10c7d+NwcOPMHkRwXzvvkaLa4btBLA4OY9zSOR+0cfFWpkmvnljl6aLc14l74rNbSMmjfDK0PZK1zJGm9nNcLOBtzBXneF9JRybOxrubmndPlofYuzwraWmqbdXIAT813on26rorkrLivhvXzC5gWz1LQtcykhZA2Qhzw0mxIFgcyeCs/0UovlXy75Oz5Tfe627t7e3d2+tvVy0W5S6uyYWL4TBWRGCpjbLG4tLmOuAS03GhHEKcIwmCjiEFNG2GNpcWsbewLjc6nmVmKUHJY30b4ZWTGonpgZHG7y174w483BpAJ7eKyq/YXDZxG2Wkhc2BnVwj0mhrLk2AaRxJN9c10SXQYOM4RBWRmCqjbNGS1xa64F26HIhVYThUNJE2CmjbFGze3GC5A3nFx1J4klZl0QcxtF0f4bXyddU0zTIfWexzonOysN8sI3sgMzyWds1spR4a0so4GRb3ruzdI7kHPddxA4C9gtyl0GBjWDU9bH1NVDHOy9wHi9nWI3mnVrrE5jPNc3hnRZhNPIJWUoc5ti3rHvlaCCCDuuJF7hdmiAG2yGVtFJRQgIiIPkHD9qqqA3iqJ2crSPGfOwO6fEL0DZzpnqoQ1lUwVTBkXH0Jbdjm+iT3gLx5S15GmSnY+nqHpgwyRoL3TQk6tfHvW8WEhZzelHCj/vNu0sfYd+S+VhM7mVUah3M+agfV0PSThLshWwg6Z7zftCyBt5hhNhW05PIOv9gXyUKl30neavQSSPIY0uz1ufbkhHL6zp9tMOkeI2VtMXuNmt3wCTyzWzrcSjhB3nC4HqjXx5eK+ctmMJpoR1j2Cd4ubvzaMuDdL9put9X44+QWabDhbL2c1jbNHpvXBM+Xd7RbdboLYdT6ts/bx8F55WVkk53nucb8ysJrSTfXmO1ZkeX8/aua15l148cVYksJB3wLj5w96q6i1pY8x84cxxt2rOazi3xHNGQ7t3R/8Acw+7ks5s6Kwtwxi/Y8XHfyVfyfLuSoAsXMNjqWnLP4rCbizSL6Obk9p17VERM+Gi8+BWZIFeZWNdmDqr2RU7mPJENe6MjRX4JHDiRb+dFfdGpp6feN3eAU9y8RHt0Wzm0tRARZ5czixxLh4XzHgunq+kDqLGWC7X+o5rjr9EgjIrkIoVkyUrJo3QPyDxkeLXfNcO0HNIzWj2zv0+K081dGzpOpz+Zl82qf6yov0LvFw+C8ilp3wvdE/JzDY8jyI7CM1kQxkrWc1vtX8DF9PU/wCsuL9C764+Cf1mxDWF3Z6QPuXmrYVTJFnbsUfNdb8DD9PSm9J0R/MO+sPgsuDpHpj60cre7dPvXk7Gd6uMjKfNaPas9Biexw7dUTtZHN/WYfcr52xof+YZ5O+C8WfFksaNhVoz2U/XY59y90ZthQnITt8nfBbKkxKGb+6ljk7nAnyXgAaVLXOHuSOon2m38XX1Z9EXUrx/Z7aqpgIBe6VnFjyT9VxzB9i9Xw+sbPG2VmjxftHMHtC3x5Yv4ef1HSXwf28SyERFq5nw+iIglFCIKgt7gdER6ZGui1+EUnWyAcBYu7r6LvKenAFhwWOW/bw6MGPunaildu5LJZARmMwdR8FLYFlwMtkdCuO1nfWqIoxqNVk9X5qqOHNZQhVdrdrGbFxGqoqHcdHDiPes7qsslrK4knd7Ln4KN8r1rMy1VXVucbW8QbBaOroZXu3g5rfHP2LqDT38FQMO3hllqtqzprbHw5qHD5xpIPIlZFLiM8Dh1o32cbajtC3dJHfI8FkSYeHZHtUfJvyiMTLpyJGh7TcOAIPYsyCGy0uAEwu6p3qvPodjtLeK6F0ZCxniVoiYXb2CpinzsLmyoJJyV6m3RlldREbW8QtYrhwqQCLCVnq/9TeLT9oWHBgcg1FltXH0geXHiuswKkFS03IDm65HMc1bstM6hFssY6d0+HBnCCNVa/Fh3r6ZL1M7Mg/OHkVQdlGHVw8leMGRjHX4vt5dFhx5a3WQzDjyXpjNmGDiPJXm7OR8SfIK3wZJUt1+L08slw4rCiwpy9iOzsJ+l7PgrTtl4eBcPJT+PeCv8hjh5V+LSFVHh3YvTXbKM4P9ij+ibP0n+VV+DI1/Y4ft53HQ55L0vY2Esp7O0LiW93E+aim2WhabuLn9mg8gt7FGGgNaAANAtsGG1J3Zx9b1lMte2iUUoQut5j4eRFKCFIRVxtuQOZQdLsrCAN4/O92i6yFc9hbAwC3AWXQYfm0dq4s087ejgjjTMhjOoWXFHwPFKaw1WfHGHBcdrOuIUxQWV42AzUsBblqFi4hLdpsbKO5eKtbiOOxsJa1r3ka7trDvKs4VMJ991iCLAg5m3ArF+SWbp3nmTqooi+B++zuc06OHIraK7jhrWuuW6bSFDZvkVXHiUTxmZWHlbLwIUsqaYcXX5lpKiLy1mItDGoaM621WeKXNXI8QgGj/APKVLsVh5k9zSqTvandpizYbvAdhJ9qz6Rptuv1Gh5qwMai5SfVVwY3F9GTyCTG1e7aqan+wrVQtLT2jVbYYpC/LdkHe2/vVUlBvemzx/ikX1LautclM4OyOq6LAHmKVpGhNj3HL4LU01Gdcl1eBYW4uEjwQBnnxPDwW9N2tGnP1V8dcc79unCIi9F86IiICIiAiIgKQoRAUqEQfECIoQSr9H67e9WFcgdZwtzCSR5ddS6AcSunpGWHkuYwf033+jYBdhRx3Xn5uJepgjhlU7brKDXDRIYwFeI5Lkl1RCh1VbUXWFVVjTlYq/JEsGWmJ0yTS60KlvqF4jvpfT+CuNw4uz6wOHYQVranDM7k3zWPNRtHZmexbVa0nboosPA5ZI+hC5UxSX9GSRo/WPxWwhgePzsv1ik1/0jcN7FhoV4UAWo3ahturmd2hwDwsmLEp2f3kYcObD/6lRqWdt7ZElHbgqTCrjMYiOTiWfrAhZsMbJM2lru43RXlhUzbEL0jZCBroyS0ZW+xcvQYVnou/wal6uO2l1r09e67HrssRj1HllCnYMw1oPcLq6im69DWvDxdyhFKhSCIiAiIgIiICIiApUIg+IEREBVM1UAKWhB12zHPmu7oWZLgNlJGl27cXyyORPdzXpGHMyXndRuJex08xNGXGOaqc4BXWMCpfFdckunTFlnA0HmtZU1DjottJAseSEBIGgnjcdSVepaqNrd2YXA0fqQO0LLqKa+fBa2SlLzpYLSJWrOvDdwYW1wD4y17ToRmFElFu5WWjgllgf/YvLLZuAzB4ZjQrcx7SkD/aIg4Aesz0XfVOSnlpuV1kNgsmONX8OdHUt34iee66wcBzssl1NbmncpblrH0gPAKuiw5u96I3T2ZFZ5pythQUdv54JaYmFYnTqNn6MFjXHhqe1b4BYOCw7kQB43Pms8r0cNIrV4ee82vJdQiLZiIiICIiAiIgKQoRAKIiAiIg+Jt3tPtQN7V6NiXRJikWbYmzAZDq3sd42furnqvZGriNpKeZuRPpRPGnG9iPag5oMPCx8vcgB5BZ0tHbUAnLj7jmrUlNbUPb3j3oMaU2IOnat9gu2dTT2aSJmfRfe/g/Ue1amaH0Li2Rv4aErCaomsT5Wra1Z4l7hsptZTVzhEN6OZ2TYiCS4gXO44CztDkujmpTwytwOR8jouf6AdkCN7E5m670dKDqOEkg5fR+svX6zDY5c3NAPBwyP8VyX6SJ5rLsx9baOLPNH05GuasmmXa1uBuboA8cxkfJamSlt80rjtjtWeXdTNS8biXPmlvwWLUU4Gg7l0L4ScjkrfyW+g8VRfblfkFuGZWJXUvouy4O+xdjLQ8AO8rCqsPu0i3A/YrROmlJaXDICGtLSWndaQQbH2Lp8FqnSsLZRvOY4tJ+dbIg+RWvoaO0cbhwAv8AYttT05il3x6sgAd3jQ+5UmdrWmPDNhprnIFbrD6G5GSt0URcQALroKaAMFuPFdWDF3Tt5vU59cLrRbIKURek8xN1CIgIiICIiAiIgm6hEQTdAoRAREQLIiIMOuwqnnBbNDDKDrvsa6/mFyOMdFWHTA9U2SkPAwus3xjcC3yAXdIg8Ixvohq4d51OY6tpGQG7FJ3Wcd0g961myXQ/VTzg1kT6WBhaX77ml8gvmxgYTu3GpOmVrr6KRBZoqRkLGxRMbGyNobG1osGtGQAV5EQFblp2O9ZoKuIomInyROvDAfg8R0BHcfirP4ij+k4eS2wUKk4qT6aRmyR7awYKwcXez4KiTAozxPsW2RR8FPpPz5Pto4NnWtbu72Q0sO1ZMeDMGpJ7MgFs0URgxx6TPUZJ9rUEDWCzQArqItYiI8MpmZ5kREUoEREBERARLogKVCICIiAiIgIiIJChEQEREAIgRAREQEREBERAUohQFClQgIiICIiAilQgIiICIiAiIgIiICIpKC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ata:image/jpeg;base64,/9j/4AAQSkZJRgABAQAAAQABAAD/2wCEAAkGBxIQEhUQEBIQEBUQFRAVDxUVFRcSFRcVFRUXFhUVFhUYHiggGBolGxUVITEhJSkrLi4uFx8zODMtNygtLi4BCgoKDg0OGxAQGi0lHx8tLS0tLS0rLS0rLS0tLS0tKy0tKy0tLS0rKy0tLS0tLSsrLSsrKy0tKystLS0tKy0tN//AABEIALsBDgMBIgACEQEDEQH/xAAcAAEAAQUBAQAAAAAAAAAAAAAAAQIDBAUGBwj/xABLEAABAwIDBAYFBgoHCQAAAAABAAIDBBEFITEGEkFRBxNhcYGRIjKhwdEUQlKSsbMIFTVDU3JzdOHwFhcjMzSisiRERlRigoPCxP/EABoBAQADAQEBAAAAAAAAAAAAAAABAgMEBQb/xAAkEQEAAgIBBAICAwAAAAAAAAAAAQIDESEEEjFBE1EUFQUyYf/aAAwDAQACEQMRAD8A9xRU3S6CpFTdLoKkVN0ugqRU3S6CpFSl0FSKm6XQVIqbpdBUipuiCpFTdLoKkVKXQVIqbpdBUipul0FSKm6XQVIqbpdBUipul0FSKm6XQVIqbpdBCIiAiIgIiICKboUEIpuoQEREBERAUlQiAsXFHSiGQ07Q6Xcd1IJDRvkWbcnIAGxOR00Oiylodv8A8mV37pVfdOQc/wBGfR+cOaaiskNRVyb13F7ntiDtQwu1eeL+2wyuT3y8f/Bu/wALVft4/u16p+NafrOo6+Drb26rrGdZe17bl73tnogzEC0021uHsk6l9bSNkF7tMrAQRe4OdgRY5FblARajEtqaGmf1VRV00L8vQfI1rhfS4vl4rxD8IiZklXSvjc17XU12uaQ5pHWvzDhkQg+hkXLdJeBx19E6nlqY6Npkid1sgBaC03Dc3NFz3q90eYOyioIqaKojq2xma00dg129K9xtZzhkSRrwQdGi1WLbSUdI4NqaqngcdGvka11ue7e9ll4biUNSzrKeWKdmXpRvDxewNjbQ2INjzQZSK1VVLImGSV7I2NF3OeQ1oHMk5BazDNq6Cpf1dPWU0rzo1sjS46nIXudDog3CKSoQEREBERBKhEQEREBFKhAREQEREBEKICIiAtDt/wDkyu/dKr7py3y0O3/5Mrv3Sq+6cg89/Bu/wtV+3Z92uP2joZajaeSCCV1O+WZretabOY007esLT9Lc3rdtsxquw/Bu/wALVft4/u1ov+MP/P8A/KiWZ0s9GlBQ4f8AKqRj4nwviD7vfIJGvO4bhxs03IdcZZEWzy3myu1MlNsx8tcS59OyWKE+sb9d1MJO8cwC5vgNOC23Tp+R5v16b71q5vZPB31uyj6aO5e/r3RgC5c6Ko60NA7Sy3iiGj6H+j2nxOKWuxDrJwZXMY3fc3ecAHPke9p3iSXjloTnfLmOlzZgYZWNgifI6ndH1lKx7i7qg57t+NtzoHAm+XrZ3Nye36DdtKWlp5KCslZSvbK+SMyeg0hzQHNLybBwLdDbUWvmuQ6adpYsQrWSU93wxRCOOTdc0SEOcXlhPrNBNr2GYPYUS9a6e/yS/wDbU/8AqWJ0eYqaPZoVQG8YI617BwLhNLuX7N61+xZnT3+SX/tqf/UtdsLhjqvZf5NH68sVc2Ptf10paPEgDxRDluibY2LGvlOIYoX1RMu4AXvYS/dDnOcWEG1nMAANhY8LLrNi+jSpwvEZKinqYxSO9HqnXdJJGWn0X5Wa5rrEOBztwuQua6CtraeiZUUFbI2ld1plYZf7Mbwa2OSNznH0XDcbkQOK6jD+lJ9Xi34vooIqmAkNE285hAaLyy3sQWABwAsLm2eYQcb0s4icQxiPDJKllPSwOia9z3CONjnN35ZXF1gX7p3W3NuAtvFOkPZXBIqPrsLq6Vs9OWHdbVtmfM24abN3yQ8Eh12jgcuWH0pYbHSY6KiuidPSVTo5HAbzN5gaI5A1zSCXMIDrAjVt7XW52mj2UpImSRU7K10hG7HDVTlwFrlz7yegBkLHO501sHoXRNtI7EcOjllJdLCXQTuNyXPjDSHEnUljmE9pK7G65ro8o6OOiY+gp5aSGpJmbHK4ued4BoebvfYOaxpAvpbmulQSoKIgkKEuiApKhSgXUKVCAiKUEIi12K41DTNJkcL/AEQc1EzoiNtjdajFdoqenuHPDnD5rcz4nQLz/aLbt8oLYTuC+gyv2Erj6mudNnc65j4hY2y/Tpx9NM+XY490kzG7KcNjH0tXeZy9i5U7RVL3bzppSf13D3rXdUNfNTuWWM5Nu+mGtY4h3uzW20sZDZXGVnEOzcO53xXpWH10c7d+NwcOPMHkRwXzvvkaLa4btBLA4OY9zSOR+0cfFWpkmvnljl6aLc14l74rNbSMmjfDK0PZK1zJGm9nNcLOBtzBXneF9JRybOxrubmndPlofYuzwraWmqbdXIAT813on26rorkrLivhvXzC5gWz1LQtcykhZA2Qhzw0mxIFgcyeCs/0UovlXy75Oz5Tfe627t7e3d2+tvVy0W5S6uyYWL4TBWRGCpjbLG4tLmOuAS03GhHEKcIwmCjiEFNG2GNpcWsbewLjc6nmVmKUHJY30b4ZWTGonpgZHG7y174w483BpAJ7eKyq/YXDZxG2Wkhc2BnVwj0mhrLk2AaRxJN9c10SXQYOM4RBWRmCqjbNGS1xa64F26HIhVYThUNJE2CmjbFGze3GC5A3nFx1J4klZl0QcxtF0f4bXyddU0zTIfWexzonOysN8sI3sgMzyWds1spR4a0so4GRb3ruzdI7kHPddxA4C9gtyl0GBjWDU9bH1NVDHOy9wHi9nWI3mnVrrE5jPNc3hnRZhNPIJWUoc5ti3rHvlaCCCDuuJF7hdmiAG2yGVtFJRQgIiIPkHD9qqqA3iqJ2crSPGfOwO6fEL0DZzpnqoQ1lUwVTBkXH0Jbdjm+iT3gLx5S15GmSnY+nqHpgwyRoL3TQk6tfHvW8WEhZzelHCj/vNu0sfYd+S+VhM7mVUah3M+agfV0PSThLshWwg6Z7zftCyBt5hhNhW05PIOv9gXyUKl30neavQSSPIY0uz1ufbkhHL6zp9tMOkeI2VtMXuNmt3wCTyzWzrcSjhB3nC4HqjXx5eK+ctmMJpoR1j2Cd4ubvzaMuDdL9put9X44+QWabDhbL2c1jbNHpvXBM+Xd7RbdboLYdT6ts/bx8F55WVkk53nucb8ysJrSTfXmO1ZkeX8/aua15l148cVYksJB3wLj5w96q6i1pY8x84cxxt2rOazi3xHNGQ7t3R/8Acw+7ks5s6Kwtwxi/Y8XHfyVfyfLuSoAsXMNjqWnLP4rCbizSL6Obk9p17VERM+Gi8+BWZIFeZWNdmDqr2RU7mPJENe6MjRX4JHDiRb+dFfdGpp6feN3eAU9y8RHt0Wzm0tRARZ5czixxLh4XzHgunq+kDqLGWC7X+o5rjr9EgjIrkIoVkyUrJo3QPyDxkeLXfNcO0HNIzWj2zv0+K081dGzpOpz+Zl82qf6yov0LvFw+C8ilp3wvdE/JzDY8jyI7CM1kQxkrWc1vtX8DF9PU/wCsuL9C764+Cf1mxDWF3Z6QPuXmrYVTJFnbsUfNdb8DD9PSm9J0R/MO+sPgsuDpHpj60cre7dPvXk7Gd6uMjKfNaPas9Biexw7dUTtZHN/WYfcr52xof+YZ5O+C8WfFksaNhVoz2U/XY59y90ZthQnITt8nfBbKkxKGb+6ljk7nAnyXgAaVLXOHuSOon2m38XX1Z9EXUrx/Z7aqpgIBe6VnFjyT9VxzB9i9Xw+sbPG2VmjxftHMHtC3x5Yv4ef1HSXwf28SyERFq5nw+iIglFCIKgt7gdER6ZGui1+EUnWyAcBYu7r6LvKenAFhwWOW/bw6MGPunaildu5LJZARmMwdR8FLYFlwMtkdCuO1nfWqIoxqNVk9X5qqOHNZQhVdrdrGbFxGqoqHcdHDiPes7qsslrK4knd7Ln4KN8r1rMy1VXVucbW8QbBaOroZXu3g5rfHP2LqDT38FQMO3hllqtqzprbHw5qHD5xpIPIlZFLiM8Dh1o32cbajtC3dJHfI8FkSYeHZHtUfJvyiMTLpyJGh7TcOAIPYsyCGy0uAEwu6p3qvPodjtLeK6F0ZCxniVoiYXb2CpinzsLmyoJJyV6m3RlldREbW8QtYrhwqQCLCVnq/9TeLT9oWHBgcg1FltXH0geXHiuswKkFS03IDm65HMc1bstM6hFssY6d0+HBnCCNVa/Fh3r6ZL1M7Mg/OHkVQdlGHVw8leMGRjHX4vt5dFhx5a3WQzDjyXpjNmGDiPJXm7OR8SfIK3wZJUt1+L08slw4rCiwpy9iOzsJ+l7PgrTtl4eBcPJT+PeCv8hjh5V+LSFVHh3YvTXbKM4P9ij+ibP0n+VV+DI1/Y4ft53HQ55L0vY2Esp7O0LiW93E+aim2WhabuLn9mg8gt7FGGgNaAANAtsGG1J3Zx9b1lMte2iUUoQut5j4eRFKCFIRVxtuQOZQdLsrCAN4/O92i6yFc9hbAwC3AWXQYfm0dq4s087ejgjjTMhjOoWXFHwPFKaw1WfHGHBcdrOuIUxQWV42AzUsBblqFi4hLdpsbKO5eKtbiOOxsJa1r3ka7trDvKs4VMJ991iCLAg5m3ArF+SWbp3nmTqooi+B++zuc06OHIraK7jhrWuuW6bSFDZvkVXHiUTxmZWHlbLwIUsqaYcXX5lpKiLy1mItDGoaM621WeKXNXI8QgGj/APKVLsVh5k9zSqTvandpizYbvAdhJ9qz6Rptuv1Gh5qwMai5SfVVwY3F9GTyCTG1e7aqan+wrVQtLT2jVbYYpC/LdkHe2/vVUlBvemzx/ikX1LautclM4OyOq6LAHmKVpGhNj3HL4LU01Gdcl1eBYW4uEjwQBnnxPDwW9N2tGnP1V8dcc79unCIi9F86IiICIiAiIgKQoRAUqEQfECIoQSr9H67e9WFcgdZwtzCSR5ddS6AcSunpGWHkuYwf033+jYBdhRx3Xn5uJepgjhlU7brKDXDRIYwFeI5Lkl1RCh1VbUXWFVVjTlYq/JEsGWmJ0yTS60KlvqF4jvpfT+CuNw4uz6wOHYQVranDM7k3zWPNRtHZmexbVa0nboosPA5ZI+hC5UxSX9GSRo/WPxWwhgePzsv1ik1/0jcN7FhoV4UAWo3ahturmd2hwDwsmLEp2f3kYcObD/6lRqWdt7ZElHbgqTCrjMYiOTiWfrAhZsMbJM2lru43RXlhUzbEL0jZCBroyS0ZW+xcvQYVnou/wal6uO2l1r09e67HrssRj1HllCnYMw1oPcLq6im69DWvDxdyhFKhSCIiAiIgIiICIiApUIg+IEREBVM1UAKWhB12zHPmu7oWZLgNlJGl27cXyyORPdzXpGHMyXndRuJex08xNGXGOaqc4BXWMCpfFdckunTFlnA0HmtZU1DjottJAseSEBIGgnjcdSVepaqNrd2YXA0fqQO0LLqKa+fBa2SlLzpYLSJWrOvDdwYW1wD4y17ToRmFElFu5WWjgllgf/YvLLZuAzB4ZjQrcx7SkD/aIg4Aesz0XfVOSnlpuV1kNgsmONX8OdHUt34iee66wcBzssl1NbmncpblrH0gPAKuiw5u96I3T2ZFZ5pythQUdv54JaYmFYnTqNn6MFjXHhqe1b4BYOCw7kQB43Pms8r0cNIrV4ee82vJdQiLZiIiICIiAiIgKQoRAKIiAiIg+Jt3tPtQN7V6NiXRJikWbYmzAZDq3sd42furnqvZGriNpKeZuRPpRPGnG9iPag5oMPCx8vcgB5BZ0tHbUAnLj7jmrUlNbUPb3j3oMaU2IOnat9gu2dTT2aSJmfRfe/g/Ue1amaH0Li2Rv4aErCaomsT5Wra1Z4l7hsptZTVzhEN6OZ2TYiCS4gXO44CztDkujmpTwytwOR8jouf6AdkCN7E5m670dKDqOEkg5fR+svX6zDY5c3NAPBwyP8VyX6SJ5rLsx9baOLPNH05GuasmmXa1uBuboA8cxkfJamSlt80rjtjtWeXdTNS8biXPmlvwWLUU4Gg7l0L4ScjkrfyW+g8VRfblfkFuGZWJXUvouy4O+xdjLQ8AO8rCqsPu0i3A/YrROmlJaXDICGtLSWndaQQbH2Lp8FqnSsLZRvOY4tJ+dbIg+RWvoaO0cbhwAv8AYttT05il3x6sgAd3jQ+5UmdrWmPDNhprnIFbrD6G5GSt0URcQALroKaAMFuPFdWDF3Tt5vU59cLrRbIKURek8xN1CIgIiICIiAiIgm6hEQTdAoRAREQLIiIMOuwqnnBbNDDKDrvsa6/mFyOMdFWHTA9U2SkPAwus3xjcC3yAXdIg8Ixvohq4d51OY6tpGQG7FJ3Wcd0g961myXQ/VTzg1kT6WBhaX77ml8gvmxgYTu3GpOmVrr6KRBZoqRkLGxRMbGyNobG1osGtGQAV5EQFblp2O9ZoKuIomInyROvDAfg8R0BHcfirP4ij+k4eS2wUKk4qT6aRmyR7awYKwcXez4KiTAozxPsW2RR8FPpPz5Pto4NnWtbu72Q0sO1ZMeDMGpJ7MgFs0URgxx6TPUZJ9rUEDWCzQArqItYiI8MpmZ5kREUoEREBERARLogKVCICIiAiIgIiIJChEQEREAIgRAREQEREBERAUohQFClQgIiICIiAilQgIiICIiAiIgIiICIpKCER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Rounded Rectangle 10"/>
          <p:cNvSpPr/>
          <p:nvPr/>
        </p:nvSpPr>
        <p:spPr>
          <a:xfrm>
            <a:off x="3272693" y="3563076"/>
            <a:ext cx="4868583" cy="87739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500" dirty="0" smtClean="0">
                <a:solidFill>
                  <a:srgbClr val="333F50"/>
                </a:solidFill>
              </a:rPr>
              <a:t>CONCLUSIONES</a:t>
            </a:r>
            <a:endParaRPr lang="es-MX" sz="2500" dirty="0">
              <a:solidFill>
                <a:srgbClr val="333F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38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834907" y="6496050"/>
            <a:ext cx="33570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1070508" y="4308520"/>
            <a:ext cx="1070597" cy="450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1605806" y="4533602"/>
            <a:ext cx="400322" cy="420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7" name="Elipse 9"/>
          <p:cNvSpPr/>
          <p:nvPr/>
        </p:nvSpPr>
        <p:spPr>
          <a:xfrm>
            <a:off x="7619543" y="192233"/>
            <a:ext cx="1482894" cy="1414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b="1" dirty="0" smtClean="0"/>
              <a:t>Guerras Anglo-</a:t>
            </a:r>
            <a:r>
              <a:rPr lang="es-ES" sz="1300" b="1" dirty="0" err="1" smtClean="0"/>
              <a:t>Bóers</a:t>
            </a:r>
            <a:endParaRPr lang="es-ES" sz="1300" b="1" dirty="0"/>
          </a:p>
        </p:txBody>
      </p:sp>
      <p:sp>
        <p:nvSpPr>
          <p:cNvPr id="28" name="Flecha a la derecha con bandas 19"/>
          <p:cNvSpPr/>
          <p:nvPr/>
        </p:nvSpPr>
        <p:spPr>
          <a:xfrm flipV="1">
            <a:off x="5805055" y="548657"/>
            <a:ext cx="1447380" cy="338033"/>
          </a:xfrm>
          <a:prstGeom prst="stripedRightArrow">
            <a:avLst/>
          </a:prstGeom>
          <a:solidFill>
            <a:srgbClr val="C8002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adroTexto 20"/>
          <p:cNvSpPr txBox="1"/>
          <p:nvPr/>
        </p:nvSpPr>
        <p:spPr>
          <a:xfrm>
            <a:off x="1026182" y="2026597"/>
            <a:ext cx="921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sz="1600" dirty="0" smtClean="0"/>
              <a:t>Separación de las razas en el terreno jurídico. </a:t>
            </a:r>
            <a:r>
              <a:rPr lang="es-ES_tradnl" sz="1600" b="1" dirty="0" smtClean="0">
                <a:solidFill>
                  <a:srgbClr val="C8002D"/>
                </a:solidFill>
              </a:rPr>
              <a:t>Derecho al voto de la raza blanca en exclusividad.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sz="1600" dirty="0" smtClean="0"/>
              <a:t>Separación de las razas en el terreno social. </a:t>
            </a:r>
            <a:r>
              <a:rPr lang="es-ES_tradnl" sz="1600" b="1" dirty="0" smtClean="0">
                <a:solidFill>
                  <a:srgbClr val="C8002D"/>
                </a:solidFill>
              </a:rPr>
              <a:t>Estancias separadas.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_tradnl" sz="1600" dirty="0" smtClean="0"/>
              <a:t>Separación de las razas en el plano geográfico. </a:t>
            </a:r>
            <a:r>
              <a:rPr lang="es-ES_tradnl" sz="1600" b="1" dirty="0" err="1" smtClean="0">
                <a:solidFill>
                  <a:srgbClr val="C8002D"/>
                </a:solidFill>
              </a:rPr>
              <a:t>Bantustanes</a:t>
            </a:r>
            <a:r>
              <a:rPr lang="es-ES_tradnl" sz="1600" b="1" dirty="0" smtClean="0">
                <a:solidFill>
                  <a:srgbClr val="C8002D"/>
                </a:solidFill>
              </a:rPr>
              <a:t>. </a:t>
            </a:r>
            <a:endParaRPr lang="es-ES" sz="1600" b="1" dirty="0">
              <a:solidFill>
                <a:srgbClr val="C8002D"/>
              </a:solidFill>
            </a:endParaRPr>
          </a:p>
        </p:txBody>
      </p:sp>
      <p:pic>
        <p:nvPicPr>
          <p:cNvPr id="32" name="Imagen 34" descr="http://portalvacaciones.com/wp-content/uploads/2015/04/mapa-de-sudafrica-para-gps-garmin-nuvi-ultima-version-10678-MLA20032915842_012014-O.jpg"/>
          <p:cNvPicPr/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708" b="99057" l="1800" r="99600">
                        <a14:foregroundMark x1="56400" y1="80660" x2="56400" y2="80660"/>
                        <a14:foregroundMark x1="62400" y1="33491" x2="62400" y2="33491"/>
                        <a14:foregroundMark x1="37000" y1="90094" x2="37000" y2="90094"/>
                        <a14:foregroundMark x1="52600" y1="83491" x2="52600" y2="83491"/>
                        <a14:foregroundMark x1="52800" y1="83726" x2="56600" y2="81604"/>
                        <a14:foregroundMark x1="57800" y1="34434" x2="49600" y2="33726"/>
                        <a14:foregroundMark x1="39800" y1="32075" x2="39800" y2="32075"/>
                        <a14:foregroundMark x1="51000" y1="33255" x2="51000" y2="33255"/>
                        <a14:foregroundMark x1="73400" y1="17217" x2="73400" y2="17217"/>
                        <a14:foregroundMark x1="83600" y1="32075" x2="83600" y2="32075"/>
                        <a14:foregroundMark x1="71600" y1="32075" x2="71600" y2="32075"/>
                        <a14:foregroundMark x1="69800" y1="39623" x2="69800" y2="39623"/>
                        <a14:foregroundMark x1="90000" y1="43396" x2="90000" y2="43396"/>
                        <a14:foregroundMark x1="47200" y1="35377" x2="82600" y2="29009"/>
                        <a14:foregroundMark x1="70000" y1="16509" x2="84200" y2="5896"/>
                        <a14:foregroundMark x1="90000" y1="22406" x2="79800" y2="45755"/>
                        <a14:foregroundMark x1="74800" y1="43868" x2="61400" y2="44811"/>
                        <a14:foregroundMark x1="64600" y1="76887" x2="49200" y2="85377"/>
                        <a14:foregroundMark x1="42800" y1="85849" x2="56600" y2="72877"/>
                        <a14:foregroundMark x1="50800" y1="90802" x2="72600" y2="75236"/>
                        <a14:foregroundMark x1="46600" y1="31132" x2="67000" y2="22642"/>
                        <a14:foregroundMark x1="68800" y1="13679" x2="76800" y2="5189"/>
                        <a14:foregroundMark x1="81600" y1="20283" x2="87200" y2="7311"/>
                        <a14:foregroundMark x1="85800" y1="43396" x2="89000" y2="43632"/>
                        <a14:foregroundMark x1="93200" y1="44104" x2="97000" y2="40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0022">
            <a:off x="8465127" y="1814944"/>
            <a:ext cx="2424545" cy="252152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33 CuadroTexto"/>
          <p:cNvSpPr txBox="1"/>
          <p:nvPr/>
        </p:nvSpPr>
        <p:spPr>
          <a:xfrm>
            <a:off x="1108363" y="554183"/>
            <a:ext cx="5541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600" dirty="0" smtClean="0"/>
              <a:t> Disputas del territorio entre holandeses e ingleses</a:t>
            </a:r>
            <a:endParaRPr lang="es-ES" sz="1600" dirty="0"/>
          </a:p>
        </p:txBody>
      </p:sp>
      <p:sp>
        <p:nvSpPr>
          <p:cNvPr id="35" name="Rectángulo 12"/>
          <p:cNvSpPr/>
          <p:nvPr/>
        </p:nvSpPr>
        <p:spPr>
          <a:xfrm>
            <a:off x="1152064" y="1163783"/>
            <a:ext cx="6127844" cy="549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i="1" dirty="0" smtClean="0">
                <a:solidFill>
                  <a:schemeClr val="tx1"/>
                </a:solidFill>
              </a:rPr>
              <a:t>Desarrollo por separado</a:t>
            </a:r>
            <a:endParaRPr lang="es-ES" sz="2000" b="1" i="1" dirty="0">
              <a:solidFill>
                <a:schemeClr val="tx1"/>
              </a:solidFill>
            </a:endParaRPr>
          </a:p>
        </p:txBody>
      </p:sp>
      <p:sp>
        <p:nvSpPr>
          <p:cNvPr id="36" name="Igual que 21"/>
          <p:cNvSpPr/>
          <p:nvPr/>
        </p:nvSpPr>
        <p:spPr>
          <a:xfrm>
            <a:off x="992133" y="3393417"/>
            <a:ext cx="1110668" cy="50631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7" name="Rectángulo 30"/>
          <p:cNvSpPr/>
          <p:nvPr/>
        </p:nvSpPr>
        <p:spPr>
          <a:xfrm>
            <a:off x="4630906" y="3015558"/>
            <a:ext cx="1443219" cy="4498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solidFill>
                  <a:schemeClr val="tx1"/>
                </a:solidFill>
              </a:rPr>
              <a:t>Masacre de </a:t>
            </a:r>
            <a:r>
              <a:rPr lang="es-ES_tradnl" sz="1600" dirty="0" err="1" smtClean="0">
                <a:solidFill>
                  <a:schemeClr val="tx1"/>
                </a:solidFill>
              </a:rPr>
              <a:t>Sharpeville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38" name="Rectángulo 31"/>
          <p:cNvSpPr/>
          <p:nvPr/>
        </p:nvSpPr>
        <p:spPr>
          <a:xfrm>
            <a:off x="4622575" y="3701912"/>
            <a:ext cx="1443218" cy="4359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solidFill>
                  <a:schemeClr val="tx1"/>
                </a:solidFill>
              </a:rPr>
              <a:t>Levantamiento de </a:t>
            </a:r>
            <a:r>
              <a:rPr lang="es-ES_tradnl" sz="1600" dirty="0" err="1" smtClean="0">
                <a:solidFill>
                  <a:schemeClr val="tx1"/>
                </a:solidFill>
              </a:rPr>
              <a:t>Soweto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39" name="CuadroTexto 22"/>
          <p:cNvSpPr txBox="1"/>
          <p:nvPr/>
        </p:nvSpPr>
        <p:spPr>
          <a:xfrm>
            <a:off x="2165533" y="3447005"/>
            <a:ext cx="1972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rgbClr val="C8002D"/>
                </a:solidFill>
              </a:rPr>
              <a:t>Protestas sociales</a:t>
            </a:r>
            <a:endParaRPr lang="es-ES" sz="1600" b="1" dirty="0">
              <a:solidFill>
                <a:srgbClr val="C8002D"/>
              </a:solidFill>
            </a:endParaRPr>
          </a:p>
        </p:txBody>
      </p:sp>
      <p:cxnSp>
        <p:nvCxnSpPr>
          <p:cNvPr id="40" name="Conector recto de flecha 24"/>
          <p:cNvCxnSpPr/>
          <p:nvPr/>
        </p:nvCxnSpPr>
        <p:spPr>
          <a:xfrm flipV="1">
            <a:off x="4045956" y="3353351"/>
            <a:ext cx="359066" cy="253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26"/>
          <p:cNvCxnSpPr/>
          <p:nvPr/>
        </p:nvCxnSpPr>
        <p:spPr>
          <a:xfrm>
            <a:off x="4045957" y="3597656"/>
            <a:ext cx="359066" cy="286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24"/>
          <p:cNvSpPr/>
          <p:nvPr/>
        </p:nvSpPr>
        <p:spPr>
          <a:xfrm>
            <a:off x="1094509" y="4554235"/>
            <a:ext cx="9836727" cy="8906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Rectángulo"/>
          <p:cNvSpPr/>
          <p:nvPr/>
        </p:nvSpPr>
        <p:spPr>
          <a:xfrm>
            <a:off x="1066800" y="4643689"/>
            <a:ext cx="9822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/>
              <a:t>Surgieron movimientos de oposición, congregados en sindicatos y partidos políticos: Congreso Nacional Africano, Lanza de la Nación, Movimiento de Conciencia Negra, Frente Democrático Unido, Congreso de Sindicatos Sudafricanos, etc.  </a:t>
            </a:r>
            <a:endParaRPr lang="es-ES" sz="16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955963" y="5708073"/>
            <a:ext cx="8631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600" dirty="0" smtClean="0"/>
              <a:t> AÑOS 90` DESMANTELAMIENTO DEL APARTHEID: </a:t>
            </a:r>
            <a:r>
              <a:rPr lang="es-ES" sz="1600" b="1" dirty="0" smtClean="0">
                <a:solidFill>
                  <a:schemeClr val="tx2"/>
                </a:solidFill>
              </a:rPr>
              <a:t>HERENCIA Y ASIMILACIÓN CULTURAL </a:t>
            </a:r>
            <a:endParaRPr lang="es-E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73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9050" y="0"/>
            <a:ext cx="12211050" cy="62827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ounded Rectangle 5"/>
          <p:cNvSpPr/>
          <p:nvPr/>
        </p:nvSpPr>
        <p:spPr>
          <a:xfrm>
            <a:off x="3304240" y="904521"/>
            <a:ext cx="6936210" cy="74806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500" dirty="0" smtClean="0">
                <a:solidFill>
                  <a:srgbClr val="333F50"/>
                </a:solidFill>
              </a:rPr>
              <a:t>LA HISTORIA DE SUDÁFRICA COLONIAL</a:t>
            </a:r>
            <a:endParaRPr lang="es-MX" sz="2500" dirty="0">
              <a:solidFill>
                <a:srgbClr val="333F50"/>
              </a:solidFill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-19051" y="4485307"/>
            <a:ext cx="2756070" cy="1972643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Isosceles Triangle 21"/>
          <p:cNvSpPr/>
          <p:nvPr/>
        </p:nvSpPr>
        <p:spPr>
          <a:xfrm rot="10800000">
            <a:off x="9734550" y="-19052"/>
            <a:ext cx="2457450" cy="2148627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ounded Rectangle 15"/>
          <p:cNvSpPr/>
          <p:nvPr/>
        </p:nvSpPr>
        <p:spPr>
          <a:xfrm>
            <a:off x="3251911" y="2708027"/>
            <a:ext cx="6877050" cy="764581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500" dirty="0" smtClean="0">
                <a:solidFill>
                  <a:srgbClr val="333F50"/>
                </a:solidFill>
              </a:rPr>
              <a:t>EXPONENTE CULTURAL: LOS SWENKAS</a:t>
            </a:r>
            <a:endParaRPr lang="es-MX" sz="2500" dirty="0">
              <a:solidFill>
                <a:srgbClr val="333F5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01557" y="1754384"/>
            <a:ext cx="6389336" cy="75620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500" dirty="0" smtClean="0">
                <a:solidFill>
                  <a:srgbClr val="333F50"/>
                </a:solidFill>
              </a:rPr>
              <a:t>LA HERENCIA DEL APARTHEID</a:t>
            </a:r>
            <a:endParaRPr lang="es-MX" sz="2500" dirty="0">
              <a:solidFill>
                <a:srgbClr val="333F50"/>
              </a:solidFill>
            </a:endParaRPr>
          </a:p>
        </p:txBody>
      </p:sp>
      <p:pic>
        <p:nvPicPr>
          <p:cNvPr id="1026" name="Picture 2" descr="http://pad2.whstatic.com/images/thumb/e/ee/Draw-a-circle-Step-1-8.jpg/276px-Draw-a-circle-Step-1-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5929" b="89723" l="4348" r="89855">
                        <a14:backgroundMark x1="27899" y1="56126" x2="71377" y2="38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78" y="1431934"/>
            <a:ext cx="1371601" cy="1288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51"/>
          <p:cNvSpPr>
            <a:spLocks noChangeShapeType="1"/>
          </p:cNvSpPr>
          <p:nvPr/>
        </p:nvSpPr>
        <p:spPr bwMode="gray">
          <a:xfrm>
            <a:off x="3399489" y="1552326"/>
            <a:ext cx="6087784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9" name="Line 51"/>
          <p:cNvSpPr>
            <a:spLocks noChangeShapeType="1"/>
          </p:cNvSpPr>
          <p:nvPr/>
        </p:nvSpPr>
        <p:spPr bwMode="gray">
          <a:xfrm>
            <a:off x="3399489" y="2465307"/>
            <a:ext cx="6087784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7" name="Line 51"/>
          <p:cNvSpPr>
            <a:spLocks noChangeShapeType="1"/>
          </p:cNvSpPr>
          <p:nvPr/>
        </p:nvSpPr>
        <p:spPr bwMode="gray">
          <a:xfrm>
            <a:off x="3399489" y="4315816"/>
            <a:ext cx="6087784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8" name="Line 51"/>
          <p:cNvSpPr>
            <a:spLocks noChangeShapeType="1"/>
          </p:cNvSpPr>
          <p:nvPr/>
        </p:nvSpPr>
        <p:spPr bwMode="gray">
          <a:xfrm>
            <a:off x="3399489" y="3379685"/>
            <a:ext cx="6087784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9272778" y="6435282"/>
            <a:ext cx="27697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AutoShape 2" descr="data:image/jpeg;base64,/9j/4AAQSkZJRgABAQAAAQABAAD/2wCEAAkGBxIQEhUQEBIQEBUQFRAVDxUVFRcSFRcVFRUXFhUVFhUYHiggGBolGxUVITEhJSkrLi4uFx8zODMtNygtLi4BCgoKDg0OGxAQGi0lHx8tLS0tLS0rLS0rLS0tLS0tKy0tKy0tLS0rKy0tLS0tLSsrLSsrKy0tKystLS0tKy0tN//AABEIALsBDgMBIgACEQEDEQH/xAAcAAEAAQUBAQAAAAAAAAAAAAAAAQIDBAUGBwj/xABLEAABAwIDBAYFBgoHCQAAAAABAAIDBBEFITEGEkFRBxNhcYGRIjKhwdEUQlKSsbMIFTVDU3JzdOHwFhcjMzSisiRERlRigoPCxP/EABoBAQADAQEBAAAAAAAAAAAAAAABAgMEBQb/xAAkEQEAAgIBBAICAwAAAAAAAAAAAQIDESEEEjFBE1EUFQUyYf/aAAwDAQACEQMRAD8A9xRU3S6CpFTdLoKkVN0ugqRU3S6CpFSl0FSKm6XQVIqbpdBUipuiCpFTdLoKkVKXQVIqbpdBUipul0FSKm6XQVIqbpdBUipul0FSKm6XQVIqbpdBCIiAiIgIiICKboUEIpuoQEREBERAUlQiAsXFHSiGQ07Q6Xcd1IJDRvkWbcnIAGxOR00Oiylodv8A8mV37pVfdOQc/wBGfR+cOaaiskNRVyb13F7ntiDtQwu1eeL+2wyuT3y8f/Bu/wALVft4/u16p+NafrOo6+Drb26rrGdZe17bl73tnogzEC0021uHsk6l9bSNkF7tMrAQRe4OdgRY5FblARajEtqaGmf1VRV00L8vQfI1rhfS4vl4rxD8IiZklXSvjc17XU12uaQ5pHWvzDhkQg+hkXLdJeBx19E6nlqY6Npkid1sgBaC03Dc3NFz3q90eYOyioIqaKojq2xma00dg129K9xtZzhkSRrwQdGi1WLbSUdI4NqaqngcdGvka11ue7e9ll4biUNSzrKeWKdmXpRvDxewNjbQ2INjzQZSK1VVLImGSV7I2NF3OeQ1oHMk5BazDNq6Cpf1dPWU0rzo1sjS46nIXudDog3CKSoQEREBERBKhEQEREBFKhAREQEREBEKICIiAtDt/wDkyu/dKr7py3y0O3/5Mrv3Sq+6cg89/Bu/wtV+3Z92uP2joZajaeSCCV1O+WZretabOY007esLT9Lc3rdtsxquw/Bu/wALVft4/u1ov+MP/P8A/KiWZ0s9GlBQ4f8AKqRj4nwviD7vfIJGvO4bhxs03IdcZZEWzy3myu1MlNsx8tcS59OyWKE+sb9d1MJO8cwC5vgNOC23Tp+R5v16b71q5vZPB31uyj6aO5e/r3RgC5c6Ko60NA7Sy3iiGj6H+j2nxOKWuxDrJwZXMY3fc3ecAHPke9p3iSXjloTnfLmOlzZgYZWNgifI6ndH1lKx7i7qg57t+NtzoHAm+XrZ3Nye36DdtKWlp5KCslZSvbK+SMyeg0hzQHNLybBwLdDbUWvmuQ6adpYsQrWSU93wxRCOOTdc0SEOcXlhPrNBNr2GYPYUS9a6e/yS/wDbU/8AqWJ0eYqaPZoVQG8YI617BwLhNLuX7N61+xZnT3+SX/tqf/UtdsLhjqvZf5NH68sVc2Ptf10paPEgDxRDluibY2LGvlOIYoX1RMu4AXvYS/dDnOcWEG1nMAANhY8LLrNi+jSpwvEZKinqYxSO9HqnXdJJGWn0X5Wa5rrEOBztwuQua6CtraeiZUUFbI2ld1plYZf7Mbwa2OSNznH0XDcbkQOK6jD+lJ9Xi34vooIqmAkNE285hAaLyy3sQWABwAsLm2eYQcb0s4icQxiPDJKllPSwOia9z3CONjnN35ZXF1gX7p3W3NuAtvFOkPZXBIqPrsLq6Vs9OWHdbVtmfM24abN3yQ8Eh12jgcuWH0pYbHSY6KiuidPSVTo5HAbzN5gaI5A1zSCXMIDrAjVt7XW52mj2UpImSRU7K10hG7HDVTlwFrlz7yegBkLHO501sHoXRNtI7EcOjllJdLCXQTuNyXPjDSHEnUljmE9pK7G65ro8o6OOiY+gp5aSGpJmbHK4ued4BoebvfYOaxpAvpbmulQSoKIgkKEuiApKhSgXUKVCAiKUEIi12K41DTNJkcL/AEQc1EzoiNtjdajFdoqenuHPDnD5rcz4nQLz/aLbt8oLYTuC+gyv2Erj6mudNnc65j4hY2y/Tpx9NM+XY490kzG7KcNjH0tXeZy9i5U7RVL3bzppSf13D3rXdUNfNTuWWM5Nu+mGtY4h3uzW20sZDZXGVnEOzcO53xXpWH10c7d+NwcOPMHkRwXzvvkaLa4btBLA4OY9zSOR+0cfFWpkmvnljl6aLc14l74rNbSMmjfDK0PZK1zJGm9nNcLOBtzBXneF9JRybOxrubmndPlofYuzwraWmqbdXIAT813on26rorkrLivhvXzC5gWz1LQtcykhZA2Qhzw0mxIFgcyeCs/0UovlXy75Oz5Tfe627t7e3d2+tvVy0W5S6uyYWL4TBWRGCpjbLG4tLmOuAS03GhHEKcIwmCjiEFNG2GNpcWsbewLjc6nmVmKUHJY30b4ZWTGonpgZHG7y174w483BpAJ7eKyq/YXDZxG2Wkhc2BnVwj0mhrLk2AaRxJN9c10SXQYOM4RBWRmCqjbNGS1xa64F26HIhVYThUNJE2CmjbFGze3GC5A3nFx1J4klZl0QcxtF0f4bXyddU0zTIfWexzonOysN8sI3sgMzyWds1spR4a0so4GRb3ruzdI7kHPddxA4C9gtyl0GBjWDU9bH1NVDHOy9wHi9nWI3mnVrrE5jPNc3hnRZhNPIJWUoc5ti3rHvlaCCCDuuJF7hdmiAG2yGVtFJRQgIiIPkHD9qqqA3iqJ2crSPGfOwO6fEL0DZzpnqoQ1lUwVTBkXH0Jbdjm+iT3gLx5S15GmSnY+nqHpgwyRoL3TQk6tfHvW8WEhZzelHCj/vNu0sfYd+S+VhM7mVUah3M+agfV0PSThLshWwg6Z7zftCyBt5hhNhW05PIOv9gXyUKl30neavQSSPIY0uz1ufbkhHL6zp9tMOkeI2VtMXuNmt3wCTyzWzrcSjhB3nC4HqjXx5eK+ctmMJpoR1j2Cd4ubvzaMuDdL9put9X44+QWabDhbL2c1jbNHpvXBM+Xd7RbdboLYdT6ts/bx8F55WVkk53nucb8ysJrSTfXmO1ZkeX8/aua15l148cVYksJB3wLj5w96q6i1pY8x84cxxt2rOazi3xHNGQ7t3R/8Acw+7ks5s6Kwtwxi/Y8XHfyVfyfLuSoAsXMNjqWnLP4rCbizSL6Obk9p17VERM+Gi8+BWZIFeZWNdmDqr2RU7mPJENe6MjRX4JHDiRb+dFfdGpp6feN3eAU9y8RHt0Wzm0tRARZ5czixxLh4XzHgunq+kDqLGWC7X+o5rjr9EgjIrkIoVkyUrJo3QPyDxkeLXfNcO0HNIzWj2zv0+K081dGzpOpz+Zl82qf6yov0LvFw+C8ilp3wvdE/JzDY8jyI7CM1kQxkrWc1vtX8DF9PU/wCsuL9C764+Cf1mxDWF3Z6QPuXmrYVTJFnbsUfNdb8DD9PSm9J0R/MO+sPgsuDpHpj60cre7dPvXk7Gd6uMjKfNaPas9Biexw7dUTtZHN/WYfcr52xof+YZ5O+C8WfFksaNhVoz2U/XY59y90ZthQnITt8nfBbKkxKGb+6ljk7nAnyXgAaVLXOHuSOon2m38XX1Z9EXUrx/Z7aqpgIBe6VnFjyT9VxzB9i9Xw+sbPG2VmjxftHMHtC3x5Yv4ef1HSXwf28SyERFq5nw+iIglFCIKgt7gdER6ZGui1+EUnWyAcBYu7r6LvKenAFhwWOW/bw6MGPunaildu5LJZARmMwdR8FLYFlwMtkdCuO1nfWqIoxqNVk9X5qqOHNZQhVdrdrGbFxGqoqHcdHDiPes7qsslrK4knd7Ln4KN8r1rMy1VXVucbW8QbBaOroZXu3g5rfHP2LqDT38FQMO3hllqtqzprbHw5qHD5xpIPIlZFLiM8Dh1o32cbajtC3dJHfI8FkSYeHZHtUfJvyiMTLpyJGh7TcOAIPYsyCGy0uAEwu6p3qvPodjtLeK6F0ZCxniVoiYXb2CpinzsLmyoJJyV6m3RlldREbW8QtYrhwqQCLCVnq/9TeLT9oWHBgcg1FltXH0geXHiuswKkFS03IDm65HMc1bstM6hFssY6d0+HBnCCNVa/Fh3r6ZL1M7Mg/OHkVQdlGHVw8leMGRjHX4vt5dFhx5a3WQzDjyXpjNmGDiPJXm7OR8SfIK3wZJUt1+L08slw4rCiwpy9iOzsJ+l7PgrTtl4eBcPJT+PeCv8hjh5V+LSFVHh3YvTXbKM4P9ij+ibP0n+VV+DI1/Y4ft53HQ55L0vY2Esp7O0LiW93E+aim2WhabuLn9mg8gt7FGGgNaAANAtsGG1J3Zx9b1lMte2iUUoQut5j4eRFKCFIRVxtuQOZQdLsrCAN4/O92i6yFc9hbAwC3AWXQYfm0dq4s087ejgjjTMhjOoWXFHwPFKaw1WfHGHBcdrOuIUxQWV42AzUsBblqFi4hLdpsbKO5eKtbiOOxsJa1r3ka7trDvKs4VMJ991iCLAg5m3ArF+SWbp3nmTqooi+B++zuc06OHIraK7jhrWuuW6bSFDZvkVXHiUTxmZWHlbLwIUsqaYcXX5lpKiLy1mItDGoaM621WeKXNXI8QgGj/APKVLsVh5k9zSqTvandpizYbvAdhJ9qz6Rptuv1Gh5qwMai5SfVVwY3F9GTyCTG1e7aqan+wrVQtLT2jVbYYpC/LdkHe2/vVUlBvemzx/ikX1LautclM4OyOq6LAHmKVpGhNj3HL4LU01Gdcl1eBYW4uEjwQBnnxPDwW9N2tGnP1V8dcc79unCIi9F86IiICIiAiIgKQoRAUqEQfECIoQSr9H67e9WFcgdZwtzCSR5ddS6AcSunpGWHkuYwf033+jYBdhRx3Xn5uJepgjhlU7brKDXDRIYwFeI5Lkl1RCh1VbUXWFVVjTlYq/JEsGWmJ0yTS60KlvqF4jvpfT+CuNw4uz6wOHYQVranDM7k3zWPNRtHZmexbVa0nboosPA5ZI+hC5UxSX9GSRo/WPxWwhgePzsv1ik1/0jcN7FhoV4UAWo3ahturmd2hwDwsmLEp2f3kYcObD/6lRqWdt7ZElHbgqTCrjMYiOTiWfrAhZsMbJM2lru43RXlhUzbEL0jZCBroyS0ZW+xcvQYVnou/wal6uO2l1r09e67HrssRj1HllCnYMw1oPcLq6im69DWvDxdyhFKhSCIiAiIgIiICIiApUIg+IEREBVM1UAKWhB12zHPmu7oWZLgNlJGl27cXyyORPdzXpGHMyXndRuJex08xNGXGOaqc4BXWMCpfFdckunTFlnA0HmtZU1DjottJAseSEBIGgnjcdSVepaqNrd2YXA0fqQO0LLqKa+fBa2SlLzpYLSJWrOvDdwYW1wD4y17ToRmFElFu5WWjgllgf/YvLLZuAzB4ZjQrcx7SkD/aIg4Aesz0XfVOSnlpuV1kNgsmONX8OdHUt34iee66wcBzssl1NbmncpblrH0gPAKuiw5u96I3T2ZFZ5pythQUdv54JaYmFYnTqNn6MFjXHhqe1b4BYOCw7kQB43Pms8r0cNIrV4ee82vJdQiLZiIiICIiAiIgKQoRAKIiAiIg+Jt3tPtQN7V6NiXRJikWbYmzAZDq3sd42furnqvZGriNpKeZuRPpRPGnG9iPag5oMPCx8vcgB5BZ0tHbUAnLj7jmrUlNbUPb3j3oMaU2IOnat9gu2dTT2aSJmfRfe/g/Ue1amaH0Li2Rv4aErCaomsT5Wra1Z4l7hsptZTVzhEN6OZ2TYiCS4gXO44CztDkujmpTwytwOR8jouf6AdkCN7E5m670dKDqOEkg5fR+svX6zDY5c3NAPBwyP8VyX6SJ5rLsx9baOLPNH05GuasmmXa1uBuboA8cxkfJamSlt80rjtjtWeXdTNS8biXPmlvwWLUU4Gg7l0L4ScjkrfyW+g8VRfblfkFuGZWJXUvouy4O+xdjLQ8AO8rCqsPu0i3A/YrROmlJaXDICGtLSWndaQQbH2Lp8FqnSsLZRvOY4tJ+dbIg+RWvoaO0cbhwAv8AYttT05il3x6sgAd3jQ+5UmdrWmPDNhprnIFbrD6G5GSt0URcQALroKaAMFuPFdWDF3Tt5vU59cLrRbIKURek8xN1CIgIiICIiAiIgm6hEQTdAoRAREQLIiIMOuwqnnBbNDDKDrvsa6/mFyOMdFWHTA9U2SkPAwus3xjcC3yAXdIg8Ixvohq4d51OY6tpGQG7FJ3Wcd0g961myXQ/VTzg1kT6WBhaX77ml8gvmxgYTu3GpOmVrr6KRBZoqRkLGxRMbGyNobG1osGtGQAV5EQFblp2O9ZoKuIomInyROvDAfg8R0BHcfirP4ij+k4eS2wUKk4qT6aRmyR7awYKwcXez4KiTAozxPsW2RR8FPpPz5Pto4NnWtbu72Q0sO1ZMeDMGpJ7MgFs0URgxx6TPUZJ9rUEDWCzQArqItYiI8MpmZ5kREUoEREBERARLogKVCICIiAiIgIiIJChEQEREAIgRAREQEREBERAUohQFClQgIiICIiAilQgIiICIiAiIgIiICIpKC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ata:image/jpeg;base64,/9j/4AAQSkZJRgABAQAAAQABAAD/2wCEAAkGBxIQEhUQEBIQEBUQFRAVDxUVFRcSFRcVFRUXFhUVFhUYHiggGBolGxUVITEhJSkrLi4uFx8zODMtNygtLi4BCgoKDg0OGxAQGi0lHx8tLS0tLS0rLS0rLS0tLS0tKy0tKy0tLS0rKy0tLS0tLSsrLSsrKy0tKystLS0tKy0tN//AABEIALsBDgMBIgACEQEDEQH/xAAcAAEAAQUBAQAAAAAAAAAAAAAAAQIDBAUGBwj/xABLEAABAwIDBAYFBgoHCQAAAAABAAIDBBEFITEGEkFRBxNhcYGRIjKhwdEUQlKSsbMIFTVDU3JzdOHwFhcjMzSisiRERlRigoPCxP/EABoBAQADAQEBAAAAAAAAAAAAAAABAgMEBQb/xAAkEQEAAgIBBAICAwAAAAAAAAAAAQIDESEEEjFBE1EUFQUyYf/aAAwDAQACEQMRAD8A9xRU3S6CpFTdLoKkVN0ugqRU3S6CpFSl0FSKm6XQVIqbpdBUipuiCpFTdLoKkVKXQVIqbpdBUipul0FSKm6XQVIqbpdBUipul0FSKm6XQVIqbpdBCIiAiIgIiICKboUEIpuoQEREBERAUlQiAsXFHSiGQ07Q6Xcd1IJDRvkWbcnIAGxOR00Oiylodv8A8mV37pVfdOQc/wBGfR+cOaaiskNRVyb13F7ntiDtQwu1eeL+2wyuT3y8f/Bu/wALVft4/u16p+NafrOo6+Drb26rrGdZe17bl73tnogzEC0021uHsk6l9bSNkF7tMrAQRe4OdgRY5FblARajEtqaGmf1VRV00L8vQfI1rhfS4vl4rxD8IiZklXSvjc17XU12uaQ5pHWvzDhkQg+hkXLdJeBx19E6nlqY6Npkid1sgBaC03Dc3NFz3q90eYOyioIqaKojq2xma00dg129K9xtZzhkSRrwQdGi1WLbSUdI4NqaqngcdGvka11ue7e9ll4biUNSzrKeWKdmXpRvDxewNjbQ2INjzQZSK1VVLImGSV7I2NF3OeQ1oHMk5BazDNq6Cpf1dPWU0rzo1sjS46nIXudDog3CKSoQEREBERBKhEQEREBFKhAREQEREBEKICIiAtDt/wDkyu/dKr7py3y0O3/5Mrv3Sq+6cg89/Bu/wtV+3Z92uP2joZajaeSCCV1O+WZretabOY007esLT9Lc3rdtsxquw/Bu/wALVft4/u1ov+MP/P8A/KiWZ0s9GlBQ4f8AKqRj4nwviD7vfIJGvO4bhxs03IdcZZEWzy3myu1MlNsx8tcS59OyWKE+sb9d1MJO8cwC5vgNOC23Tp+R5v16b71q5vZPB31uyj6aO5e/r3RgC5c6Ko60NA7Sy3iiGj6H+j2nxOKWuxDrJwZXMY3fc3ecAHPke9p3iSXjloTnfLmOlzZgYZWNgifI6ndH1lKx7i7qg57t+NtzoHAm+XrZ3Nye36DdtKWlp5KCslZSvbK+SMyeg0hzQHNLybBwLdDbUWvmuQ6adpYsQrWSU93wxRCOOTdc0SEOcXlhPrNBNr2GYPYUS9a6e/yS/wDbU/8AqWJ0eYqaPZoVQG8YI617BwLhNLuX7N61+xZnT3+SX/tqf/UtdsLhjqvZf5NH68sVc2Ptf10paPEgDxRDluibY2LGvlOIYoX1RMu4AXvYS/dDnOcWEG1nMAANhY8LLrNi+jSpwvEZKinqYxSO9HqnXdJJGWn0X5Wa5rrEOBztwuQua6CtraeiZUUFbI2ld1plYZf7Mbwa2OSNznH0XDcbkQOK6jD+lJ9Xi34vooIqmAkNE285hAaLyy3sQWABwAsLm2eYQcb0s4icQxiPDJKllPSwOia9z3CONjnN35ZXF1gX7p3W3NuAtvFOkPZXBIqPrsLq6Vs9OWHdbVtmfM24abN3yQ8Eh12jgcuWH0pYbHSY6KiuidPSVTo5HAbzN5gaI5A1zSCXMIDrAjVt7XW52mj2UpImSRU7K10hG7HDVTlwFrlz7yegBkLHO501sHoXRNtI7EcOjllJdLCXQTuNyXPjDSHEnUljmE9pK7G65ro8o6OOiY+gp5aSGpJmbHK4ued4BoebvfYOaxpAvpbmulQSoKIgkKEuiApKhSgXUKVCAiKUEIi12K41DTNJkcL/AEQc1EzoiNtjdajFdoqenuHPDnD5rcz4nQLz/aLbt8oLYTuC+gyv2Erj6mudNnc65j4hY2y/Tpx9NM+XY490kzG7KcNjH0tXeZy9i5U7RVL3bzppSf13D3rXdUNfNTuWWM5Nu+mGtY4h3uzW20sZDZXGVnEOzcO53xXpWH10c7d+NwcOPMHkRwXzvvkaLa4btBLA4OY9zSOR+0cfFWpkmvnljl6aLc14l74rNbSMmjfDK0PZK1zJGm9nNcLOBtzBXneF9JRybOxrubmndPlofYuzwraWmqbdXIAT813on26rorkrLivhvXzC5gWz1LQtcykhZA2Qhzw0mxIFgcyeCs/0UovlXy75Oz5Tfe627t7e3d2+tvVy0W5S6uyYWL4TBWRGCpjbLG4tLmOuAS03GhHEKcIwmCjiEFNG2GNpcWsbewLjc6nmVmKUHJY30b4ZWTGonpgZHG7y174w483BpAJ7eKyq/YXDZxG2Wkhc2BnVwj0mhrLk2AaRxJN9c10SXQYOM4RBWRmCqjbNGS1xa64F26HIhVYThUNJE2CmjbFGze3GC5A3nFx1J4klZl0QcxtF0f4bXyddU0zTIfWexzonOysN8sI3sgMzyWds1spR4a0so4GRb3ruzdI7kHPddxA4C9gtyl0GBjWDU9bH1NVDHOy9wHi9nWI3mnVrrE5jPNc3hnRZhNPIJWUoc5ti3rHvlaCCCDuuJF7hdmiAG2yGVtFJRQgIiIPkHD9qqqA3iqJ2crSPGfOwO6fEL0DZzpnqoQ1lUwVTBkXH0Jbdjm+iT3gLx5S15GmSnY+nqHpgwyRoL3TQk6tfHvW8WEhZzelHCj/vNu0sfYd+S+VhM7mVUah3M+agfV0PSThLshWwg6Z7zftCyBt5hhNhW05PIOv9gXyUKl30neavQSSPIY0uz1ufbkhHL6zp9tMOkeI2VtMXuNmt3wCTyzWzrcSjhB3nC4HqjXx5eK+ctmMJpoR1j2Cd4ubvzaMuDdL9put9X44+QWabDhbL2c1jbNHpvXBM+Xd7RbdboLYdT6ts/bx8F55WVkk53nucb8ysJrSTfXmO1ZkeX8/aua15l148cVYksJB3wLj5w96q6i1pY8x84cxxt2rOazi3xHNGQ7t3R/8Acw+7ks5s6Kwtwxi/Y8XHfyVfyfLuSoAsXMNjqWnLP4rCbizSL6Obk9p17VERM+Gi8+BWZIFeZWNdmDqr2RU7mPJENe6MjRX4JHDiRb+dFfdGpp6feN3eAU9y8RHt0Wzm0tRARZ5czixxLh4XzHgunq+kDqLGWC7X+o5rjr9EgjIrkIoVkyUrJo3QPyDxkeLXfNcO0HNIzWj2zv0+K081dGzpOpz+Zl82qf6yov0LvFw+C8ilp3wvdE/JzDY8jyI7CM1kQxkrWc1vtX8DF9PU/wCsuL9C764+Cf1mxDWF3Z6QPuXmrYVTJFnbsUfNdb8DD9PSm9J0R/MO+sPgsuDpHpj60cre7dPvXk7Gd6uMjKfNaPas9Biexw7dUTtZHN/WYfcr52xof+YZ5O+C8WfFksaNhVoz2U/XY59y90ZthQnITt8nfBbKkxKGb+6ljk7nAnyXgAaVLXOHuSOon2m38XX1Z9EXUrx/Z7aqpgIBe6VnFjyT9VxzB9i9Xw+sbPG2VmjxftHMHtC3x5Yv4ef1HSXwf28SyERFq5nw+iIglFCIKgt7gdER6ZGui1+EUnWyAcBYu7r6LvKenAFhwWOW/bw6MGPunaildu5LJZARmMwdR8FLYFlwMtkdCuO1nfWqIoxqNVk9X5qqOHNZQhVdrdrGbFxGqoqHcdHDiPes7qsslrK4knd7Ln4KN8r1rMy1VXVucbW8QbBaOroZXu3g5rfHP2LqDT38FQMO3hllqtqzprbHw5qHD5xpIPIlZFLiM8Dh1o32cbajtC3dJHfI8FkSYeHZHtUfJvyiMTLpyJGh7TcOAIPYsyCGy0uAEwu6p3qvPodjtLeK6F0ZCxniVoiYXb2CpinzsLmyoJJyV6m3RlldREbW8QtYrhwqQCLCVnq/9TeLT9oWHBgcg1FltXH0geXHiuswKkFS03IDm65HMc1bstM6hFssY6d0+HBnCCNVa/Fh3r6ZL1M7Mg/OHkVQdlGHVw8leMGRjHX4vt5dFhx5a3WQzDjyXpjNmGDiPJXm7OR8SfIK3wZJUt1+L08slw4rCiwpy9iOzsJ+l7PgrTtl4eBcPJT+PeCv8hjh5V+LSFVHh3YvTXbKM4P9ij+ibP0n+VV+DI1/Y4ft53HQ55L0vY2Esp7O0LiW93E+aim2WhabuLn9mg8gt7FGGgNaAANAtsGG1J3Zx9b1lMte2iUUoQut5j4eRFKCFIRVxtuQOZQdLsrCAN4/O92i6yFc9hbAwC3AWXQYfm0dq4s087ejgjjTMhjOoWXFHwPFKaw1WfHGHBcdrOuIUxQWV42AzUsBblqFi4hLdpsbKO5eKtbiOOxsJa1r3ka7trDvKs4VMJ991iCLAg5m3ArF+SWbp3nmTqooi+B++zuc06OHIraK7jhrWuuW6bSFDZvkVXHiUTxmZWHlbLwIUsqaYcXX5lpKiLy1mItDGoaM621WeKXNXI8QgGj/APKVLsVh5k9zSqTvandpizYbvAdhJ9qz6Rptuv1Gh5qwMai5SfVVwY3F9GTyCTG1e7aqan+wrVQtLT2jVbYYpC/LdkHe2/vVUlBvemzx/ikX1LautclM4OyOq6LAHmKVpGhNj3HL4LU01Gdcl1eBYW4uEjwQBnnxPDwW9N2tGnP1V8dcc79unCIi9F86IiICIiAiIgKQoRAUqEQfECIoQSr9H67e9WFcgdZwtzCSR5ddS6AcSunpGWHkuYwf033+jYBdhRx3Xn5uJepgjhlU7brKDXDRIYwFeI5Lkl1RCh1VbUXWFVVjTlYq/JEsGWmJ0yTS60KlvqF4jvpfT+CuNw4uz6wOHYQVranDM7k3zWPNRtHZmexbVa0nboosPA5ZI+hC5UxSX9GSRo/WPxWwhgePzsv1ik1/0jcN7FhoV4UAWo3ahturmd2hwDwsmLEp2f3kYcObD/6lRqWdt7ZElHbgqTCrjMYiOTiWfrAhZsMbJM2lru43RXlhUzbEL0jZCBroyS0ZW+xcvQYVnou/wal6uO2l1r09e67HrssRj1HllCnYMw1oPcLq6im69DWvDxdyhFKhSCIiAiIgIiICIiApUIg+IEREBVM1UAKWhB12zHPmu7oWZLgNlJGl27cXyyORPdzXpGHMyXndRuJex08xNGXGOaqc4BXWMCpfFdckunTFlnA0HmtZU1DjottJAseSEBIGgnjcdSVepaqNrd2YXA0fqQO0LLqKa+fBa2SlLzpYLSJWrOvDdwYW1wD4y17ToRmFElFu5WWjgllgf/YvLLZuAzB4ZjQrcx7SkD/aIg4Aesz0XfVOSnlpuV1kNgsmONX8OdHUt34iee66wcBzssl1NbmncpblrH0gPAKuiw5u96I3T2ZFZ5pythQUdv54JaYmFYnTqNn6MFjXHhqe1b4BYOCw7kQB43Pms8r0cNIrV4ee82vJdQiLZiIiICIiAiIgKQoRAKIiAiIg+Jt3tPtQN7V6NiXRJikWbYmzAZDq3sd42furnqvZGriNpKeZuRPpRPGnG9iPag5oMPCx8vcgB5BZ0tHbUAnLj7jmrUlNbUPb3j3oMaU2IOnat9gu2dTT2aSJmfRfe/g/Ue1amaH0Li2Rv4aErCaomsT5Wra1Z4l7hsptZTVzhEN6OZ2TYiCS4gXO44CztDkujmpTwytwOR8jouf6AdkCN7E5m670dKDqOEkg5fR+svX6zDY5c3NAPBwyP8VyX6SJ5rLsx9baOLPNH05GuasmmXa1uBuboA8cxkfJamSlt80rjtjtWeXdTNS8biXPmlvwWLUU4Gg7l0L4ScjkrfyW+g8VRfblfkFuGZWJXUvouy4O+xdjLQ8AO8rCqsPu0i3A/YrROmlJaXDICGtLSWndaQQbH2Lp8FqnSsLZRvOY4tJ+dbIg+RWvoaO0cbhwAv8AYttT05il3x6sgAd3jQ+5UmdrWmPDNhprnIFbrD6G5GSt0URcQALroKaAMFuPFdWDF3Tt5vU59cLrRbIKURek8xN1CIgIiICIiAiIgm6hEQTdAoRAREQLIiIMOuwqnnBbNDDKDrvsa6/mFyOMdFWHTA9U2SkPAwus3xjcC3yAXdIg8Ixvohq4d51OY6tpGQG7FJ3Wcd0g961myXQ/VTzg1kT6WBhaX77ml8gvmxgYTu3GpOmVrr6KRBZoqRkLGxRMbGyNobG1osGtGQAV5EQFblp2O9ZoKuIomInyROvDAfg8R0BHcfirP4ij+k4eS2wUKk4qT6aRmyR7awYKwcXez4KiTAozxPsW2RR8FPpPz5Pto4NnWtbu72Q0sO1ZMeDMGpJ7MgFs0URgxx6TPUZJ9rUEDWCzQArqItYiI8MpmZ5kREUoEREBERARLogKVCICIiAiIgIiIJChEQEREAIgRAREQEREBERAUohQFClQgIiICIiAilQgIiICIiAiIgIiICIpKCER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Rounded Rectangle 10"/>
          <p:cNvSpPr/>
          <p:nvPr/>
        </p:nvSpPr>
        <p:spPr>
          <a:xfrm>
            <a:off x="3272693" y="3563076"/>
            <a:ext cx="4868583" cy="87739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500" dirty="0" smtClean="0">
                <a:solidFill>
                  <a:srgbClr val="333F50"/>
                </a:solidFill>
              </a:rPr>
              <a:t>CONCLUSIONES</a:t>
            </a:r>
            <a:endParaRPr lang="es-MX" sz="2500" dirty="0">
              <a:solidFill>
                <a:srgbClr val="333F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38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1121403" y="4308520"/>
            <a:ext cx="1070597" cy="450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8834907" y="6496050"/>
            <a:ext cx="33570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1605806" y="4533602"/>
            <a:ext cx="400322" cy="420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1197614" y="2313601"/>
            <a:ext cx="76831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sz="1600" dirty="0" smtClean="0"/>
              <a:t>El salario de los sudafricanos negros es hasta cinco veces menor que el de los blancos.</a:t>
            </a:r>
            <a:endParaRPr lang="es-ES_tradnl" sz="1600" dirty="0" smtClean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_tradnl" sz="1600" dirty="0" smtClean="0">
                <a:cs typeface="Times New Roman" panose="02020603050405020304" pitchFamily="18" charset="0"/>
              </a:rPr>
              <a:t>Tasa de desempleo elevada: 25% y 70% en los menores de 35 años.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_tradnl" sz="1600" dirty="0" smtClean="0">
                <a:cs typeface="Times New Roman" panose="02020603050405020304" pitchFamily="18" charset="0"/>
              </a:rPr>
              <a:t>Alto porcentaje de la población bajo el umbral de la pobreza: 50%.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_tradnl" sz="1600" dirty="0" smtClean="0">
                <a:cs typeface="Times New Roman" panose="02020603050405020304" pitchFamily="18" charset="0"/>
              </a:rPr>
              <a:t>SIDA: uno de los porcentajes más elevados del mundo.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_tradnl" sz="1600" dirty="0" err="1" smtClean="0">
                <a:cs typeface="Times New Roman" panose="02020603050405020304" pitchFamily="18" charset="0"/>
              </a:rPr>
              <a:t>Analfabetización</a:t>
            </a:r>
            <a:r>
              <a:rPr lang="es-ES_tradnl" sz="1600" dirty="0" smtClean="0">
                <a:cs typeface="Times New Roman" panose="02020603050405020304" pitchFamily="18" charset="0"/>
              </a:rPr>
              <a:t>: 6% de la población.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_tradnl" sz="1600" dirty="0" smtClean="0">
                <a:cs typeface="Times New Roman" panose="02020603050405020304" pitchFamily="18" charset="0"/>
              </a:rPr>
              <a:t>Ineficaz reparto de las tierras.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_tradnl" sz="1600" dirty="0" smtClean="0">
                <a:cs typeface="Times New Roman" panose="02020603050405020304" pitchFamily="18" charset="0"/>
              </a:rPr>
              <a:t>Corrupción entre los miembros del CNA.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_tradnl" dirty="0" smtClean="0"/>
          </a:p>
        </p:txBody>
      </p:sp>
      <p:pic>
        <p:nvPicPr>
          <p:cNvPr id="2052" name="Picture 4" descr="http://1.bp.blogspot.com/_kEZ00plTcxE/TDmoO_9OzAI/AAAAAAAAAM8/TqTvioqek7I/s1600/IM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7511" b="99034" l="32753" r="90427">
                        <a14:foregroundMark x1="60206" y1="73391" x2="60206" y2="73391"/>
                        <a14:foregroundMark x1="54747" y1="63197" x2="54747" y2="63197"/>
                        <a14:foregroundMark x1="48180" y1="74785" x2="48180" y2="74785"/>
                        <a14:foregroundMark x1="45886" y1="78648" x2="45886" y2="78648"/>
                        <a14:foregroundMark x1="39873" y1="65987" x2="39873" y2="65987"/>
                        <a14:foregroundMark x1="47864" y1="81545" x2="47864" y2="81545"/>
                        <a14:foregroundMark x1="66772" y1="74142" x2="66772" y2="74142"/>
                        <a14:foregroundMark x1="67089" y1="68133" x2="67089" y2="68133"/>
                        <a14:foregroundMark x1="67089" y1="63197" x2="67089" y2="63197"/>
                        <a14:foregroundMark x1="73101" y1="64592" x2="73101" y2="64592"/>
                        <a14:foregroundMark x1="63608" y1="77253" x2="63608" y2="77253"/>
                        <a14:foregroundMark x1="60522" y1="79399" x2="60522" y2="79399"/>
                        <a14:foregroundMark x1="57911" y1="74785" x2="57911" y2="74785"/>
                        <a14:foregroundMark x1="55934" y1="70279" x2="55934" y2="70279"/>
                        <a14:foregroundMark x1="63054" y1="15343" x2="63054" y2="15343"/>
                        <a14:foregroundMark x1="67405" y1="25644" x2="67405" y2="25644"/>
                        <a14:foregroundMark x1="51582" y1="68133" x2="51582" y2="68133"/>
                        <a14:foregroundMark x1="50475" y1="80472" x2="50475" y2="80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80" t="5140" r="8452"/>
          <a:stretch/>
        </p:blipFill>
        <p:spPr bwMode="auto">
          <a:xfrm>
            <a:off x="7947088" y="2618509"/>
            <a:ext cx="3373125" cy="326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1191491" y="678872"/>
            <a:ext cx="9892146" cy="13993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 smtClean="0">
                <a:solidFill>
                  <a:schemeClr val="tx1"/>
                </a:solidFill>
              </a:rPr>
              <a:t>Los últimos datos disponibles sobre población sudafricana estiman que los negros representan </a:t>
            </a:r>
            <a:r>
              <a:rPr lang="es-ES" sz="1600" smtClean="0">
                <a:solidFill>
                  <a:schemeClr val="tx1"/>
                </a:solidFill>
              </a:rPr>
              <a:t>el </a:t>
            </a:r>
            <a:r>
              <a:rPr lang="es-ES" sz="1600" smtClean="0">
                <a:solidFill>
                  <a:schemeClr val="tx1"/>
                </a:solidFill>
              </a:rPr>
              <a:t>76,4% </a:t>
            </a:r>
            <a:r>
              <a:rPr lang="es-ES" sz="1600" dirty="0" smtClean="0">
                <a:solidFill>
                  <a:schemeClr val="tx1"/>
                </a:solidFill>
              </a:rPr>
              <a:t>del total, los blancos entorno al 10%, los mestizos un 9% y los asiáticos el </a:t>
            </a:r>
            <a:r>
              <a:rPr lang="es-ES" sz="1600" dirty="0" smtClean="0">
                <a:solidFill>
                  <a:schemeClr val="tx1"/>
                </a:solidFill>
              </a:rPr>
              <a:t>2,5%. </a:t>
            </a:r>
            <a:r>
              <a:rPr lang="es-ES" sz="1600" dirty="0" smtClean="0">
                <a:solidFill>
                  <a:schemeClr val="tx1"/>
                </a:solidFill>
              </a:rPr>
              <a:t>Los </a:t>
            </a:r>
            <a:r>
              <a:rPr lang="es-ES" sz="1600" b="1" dirty="0" smtClean="0">
                <a:solidFill>
                  <a:schemeClr val="tx1"/>
                </a:solidFill>
              </a:rPr>
              <a:t>beneficios </a:t>
            </a:r>
            <a:r>
              <a:rPr lang="es-ES" sz="1600" dirty="0" smtClean="0">
                <a:solidFill>
                  <a:schemeClr val="tx1"/>
                </a:solidFill>
              </a:rPr>
              <a:t>siguen estando en manos de la </a:t>
            </a:r>
            <a:r>
              <a:rPr lang="es-ES" sz="1600" b="1" dirty="0" smtClean="0">
                <a:solidFill>
                  <a:schemeClr val="tx1"/>
                </a:solidFill>
              </a:rPr>
              <a:t>élite blanca</a:t>
            </a:r>
            <a:r>
              <a:rPr lang="es-ES" sz="1600" dirty="0" smtClean="0">
                <a:solidFill>
                  <a:schemeClr val="tx1"/>
                </a:solidFill>
              </a:rPr>
              <a:t>.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94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9050" y="0"/>
            <a:ext cx="12211050" cy="62827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ounded Rectangle 5"/>
          <p:cNvSpPr/>
          <p:nvPr/>
        </p:nvSpPr>
        <p:spPr>
          <a:xfrm>
            <a:off x="3304240" y="904521"/>
            <a:ext cx="6936210" cy="74806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500" dirty="0" smtClean="0">
                <a:solidFill>
                  <a:srgbClr val="333F50"/>
                </a:solidFill>
              </a:rPr>
              <a:t>LA HISTORIA DE SUDÁFRICA COLONIAL</a:t>
            </a:r>
            <a:endParaRPr lang="es-MX" sz="2500" dirty="0">
              <a:solidFill>
                <a:srgbClr val="333F50"/>
              </a:solidFill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-19051" y="4485307"/>
            <a:ext cx="2756070" cy="1972643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Isosceles Triangle 21"/>
          <p:cNvSpPr/>
          <p:nvPr/>
        </p:nvSpPr>
        <p:spPr>
          <a:xfrm rot="10800000">
            <a:off x="9734550" y="-19052"/>
            <a:ext cx="2457450" cy="2148627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ounded Rectangle 15"/>
          <p:cNvSpPr/>
          <p:nvPr/>
        </p:nvSpPr>
        <p:spPr>
          <a:xfrm>
            <a:off x="3251911" y="2708027"/>
            <a:ext cx="6877050" cy="764581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500" dirty="0" smtClean="0">
                <a:solidFill>
                  <a:srgbClr val="333F50"/>
                </a:solidFill>
              </a:rPr>
              <a:t>EXPONENTE CULTURAL: LOS SWENKAS</a:t>
            </a:r>
            <a:endParaRPr lang="es-MX" sz="2500" dirty="0">
              <a:solidFill>
                <a:srgbClr val="333F5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01557" y="1754384"/>
            <a:ext cx="6389336" cy="75620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500" dirty="0" smtClean="0">
                <a:solidFill>
                  <a:srgbClr val="333F50"/>
                </a:solidFill>
              </a:rPr>
              <a:t>LA HERENCIA DEL APARTHEID</a:t>
            </a:r>
            <a:endParaRPr lang="es-MX" sz="2500" dirty="0">
              <a:solidFill>
                <a:srgbClr val="333F50"/>
              </a:solidFill>
            </a:endParaRPr>
          </a:p>
        </p:txBody>
      </p:sp>
      <p:pic>
        <p:nvPicPr>
          <p:cNvPr id="1026" name="Picture 2" descr="http://pad2.whstatic.com/images/thumb/e/ee/Draw-a-circle-Step-1-8.jpg/276px-Draw-a-circle-Step-1-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5929" b="89723" l="4348" r="89855">
                        <a14:backgroundMark x1="27899" y1="56126" x2="71377" y2="38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77" y="2405327"/>
            <a:ext cx="1371601" cy="1288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51"/>
          <p:cNvSpPr>
            <a:spLocks noChangeShapeType="1"/>
          </p:cNvSpPr>
          <p:nvPr/>
        </p:nvSpPr>
        <p:spPr bwMode="gray">
          <a:xfrm>
            <a:off x="3399489" y="1552326"/>
            <a:ext cx="6087784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9" name="Line 51"/>
          <p:cNvSpPr>
            <a:spLocks noChangeShapeType="1"/>
          </p:cNvSpPr>
          <p:nvPr/>
        </p:nvSpPr>
        <p:spPr bwMode="gray">
          <a:xfrm>
            <a:off x="3399489" y="2465307"/>
            <a:ext cx="6087784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7" name="Line 51"/>
          <p:cNvSpPr>
            <a:spLocks noChangeShapeType="1"/>
          </p:cNvSpPr>
          <p:nvPr/>
        </p:nvSpPr>
        <p:spPr bwMode="gray">
          <a:xfrm>
            <a:off x="3399489" y="4315816"/>
            <a:ext cx="6087784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8" name="Line 51"/>
          <p:cNvSpPr>
            <a:spLocks noChangeShapeType="1"/>
          </p:cNvSpPr>
          <p:nvPr/>
        </p:nvSpPr>
        <p:spPr bwMode="gray">
          <a:xfrm>
            <a:off x="3399489" y="3379685"/>
            <a:ext cx="6087784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9272778" y="6435282"/>
            <a:ext cx="27697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AutoShape 2" descr="data:image/jpeg;base64,/9j/4AAQSkZJRgABAQAAAQABAAD/2wCEAAkGBxIQEhUQEBIQEBUQFRAVDxUVFRcSFRcVFRUXFhUVFhUYHiggGBolGxUVITEhJSkrLi4uFx8zODMtNygtLi4BCgoKDg0OGxAQGi0lHx8tLS0tLS0rLS0rLS0tLS0tKy0tKy0tLS0rKy0tLS0tLSsrLSsrKy0tKystLS0tKy0tN//AABEIALsBDgMBIgACEQEDEQH/xAAcAAEAAQUBAQAAAAAAAAAAAAAAAQIDBAUGBwj/xABLEAABAwIDBAYFBgoHCQAAAAABAAIDBBEFITEGEkFRBxNhcYGRIjKhwdEUQlKSsbMIFTVDU3JzdOHwFhcjMzSisiRERlRigoPCxP/EABoBAQADAQEBAAAAAAAAAAAAAAABAgMEBQb/xAAkEQEAAgIBBAICAwAAAAAAAAAAAQIDESEEEjFBE1EUFQUyYf/aAAwDAQACEQMRAD8A9xRU3S6CpFTdLoKkVN0ugqRU3S6CpFSl0FSKm6XQVIqbpdBUipuiCpFTdLoKkVKXQVIqbpdBUipul0FSKm6XQVIqbpdBUipul0FSKm6XQVIqbpdBCIiAiIgIiICKboUEIpuoQEREBERAUlQiAsXFHSiGQ07Q6Xcd1IJDRvkWbcnIAGxOR00Oiylodv8A8mV37pVfdOQc/wBGfR+cOaaiskNRVyb13F7ntiDtQwu1eeL+2wyuT3y8f/Bu/wALVft4/u16p+NafrOo6+Drb26rrGdZe17bl73tnogzEC0021uHsk6l9bSNkF7tMrAQRe4OdgRY5FblARajEtqaGmf1VRV00L8vQfI1rhfS4vl4rxD8IiZklXSvjc17XU12uaQ5pHWvzDhkQg+hkXLdJeBx19E6nlqY6Npkid1sgBaC03Dc3NFz3q90eYOyioIqaKojq2xma00dg129K9xtZzhkSRrwQdGi1WLbSUdI4NqaqngcdGvka11ue7e9ll4biUNSzrKeWKdmXpRvDxewNjbQ2INjzQZSK1VVLImGSV7I2NF3OeQ1oHMk5BazDNq6Cpf1dPWU0rzo1sjS46nIXudDog3CKSoQEREBERBKhEQEREBFKhAREQEREBEKICIiAtDt/wDkyu/dKr7py3y0O3/5Mrv3Sq+6cg89/Bu/wtV+3Z92uP2joZajaeSCCV1O+WZretabOY007esLT9Lc3rdtsxquw/Bu/wALVft4/u1ov+MP/P8A/KiWZ0s9GlBQ4f8AKqRj4nwviD7vfIJGvO4bhxs03IdcZZEWzy3myu1MlNsx8tcS59OyWKE+sb9d1MJO8cwC5vgNOC23Tp+R5v16b71q5vZPB31uyj6aO5e/r3RgC5c6Ko60NA7Sy3iiGj6H+j2nxOKWuxDrJwZXMY3fc3ecAHPke9p3iSXjloTnfLmOlzZgYZWNgifI6ndH1lKx7i7qg57t+NtzoHAm+XrZ3Nye36DdtKWlp5KCslZSvbK+SMyeg0hzQHNLybBwLdDbUWvmuQ6adpYsQrWSU93wxRCOOTdc0SEOcXlhPrNBNr2GYPYUS9a6e/yS/wDbU/8AqWJ0eYqaPZoVQG8YI617BwLhNLuX7N61+xZnT3+SX/tqf/UtdsLhjqvZf5NH68sVc2Ptf10paPEgDxRDluibY2LGvlOIYoX1RMu4AXvYS/dDnOcWEG1nMAANhY8LLrNi+jSpwvEZKinqYxSO9HqnXdJJGWn0X5Wa5rrEOBztwuQua6CtraeiZUUFbI2ld1plYZf7Mbwa2OSNznH0XDcbkQOK6jD+lJ9Xi34vooIqmAkNE285hAaLyy3sQWABwAsLm2eYQcb0s4icQxiPDJKllPSwOia9z3CONjnN35ZXF1gX7p3W3NuAtvFOkPZXBIqPrsLq6Vs9OWHdbVtmfM24abN3yQ8Eh12jgcuWH0pYbHSY6KiuidPSVTo5HAbzN5gaI5A1zSCXMIDrAjVt7XW52mj2UpImSRU7K10hG7HDVTlwFrlz7yegBkLHO501sHoXRNtI7EcOjllJdLCXQTuNyXPjDSHEnUljmE9pK7G65ro8o6OOiY+gp5aSGpJmbHK4ued4BoebvfYOaxpAvpbmulQSoKIgkKEuiApKhSgXUKVCAiKUEIi12K41DTNJkcL/AEQc1EzoiNtjdajFdoqenuHPDnD5rcz4nQLz/aLbt8oLYTuC+gyv2Erj6mudNnc65j4hY2y/Tpx9NM+XY490kzG7KcNjH0tXeZy9i5U7RVL3bzppSf13D3rXdUNfNTuWWM5Nu+mGtY4h3uzW20sZDZXGVnEOzcO53xXpWH10c7d+NwcOPMHkRwXzvvkaLa4btBLA4OY9zSOR+0cfFWpkmvnljl6aLc14l74rNbSMmjfDK0PZK1zJGm9nNcLOBtzBXneF9JRybOxrubmndPlofYuzwraWmqbdXIAT813on26rorkrLivhvXzC5gWz1LQtcykhZA2Qhzw0mxIFgcyeCs/0UovlXy75Oz5Tfe627t7e3d2+tvVy0W5S6uyYWL4TBWRGCpjbLG4tLmOuAS03GhHEKcIwmCjiEFNG2GNpcWsbewLjc6nmVmKUHJY30b4ZWTGonpgZHG7y174w483BpAJ7eKyq/YXDZxG2Wkhc2BnVwj0mhrLk2AaRxJN9c10SXQYOM4RBWRmCqjbNGS1xa64F26HIhVYThUNJE2CmjbFGze3GC5A3nFx1J4klZl0QcxtF0f4bXyddU0zTIfWexzonOysN8sI3sgMzyWds1spR4a0so4GRb3ruzdI7kHPddxA4C9gtyl0GBjWDU9bH1NVDHOy9wHi9nWI3mnVrrE5jPNc3hnRZhNPIJWUoc5ti3rHvlaCCCDuuJF7hdmiAG2yGVtFJRQgIiIPkHD9qqqA3iqJ2crSPGfOwO6fEL0DZzpnqoQ1lUwVTBkXH0Jbdjm+iT3gLx5S15GmSnY+nqHpgwyRoL3TQk6tfHvW8WEhZzelHCj/vNu0sfYd+S+VhM7mVUah3M+agfV0PSThLshWwg6Z7zftCyBt5hhNhW05PIOv9gXyUKl30neavQSSPIY0uz1ufbkhHL6zp9tMOkeI2VtMXuNmt3wCTyzWzrcSjhB3nC4HqjXx5eK+ctmMJpoR1j2Cd4ubvzaMuDdL9put9X44+QWabDhbL2c1jbNHpvXBM+Xd7RbdboLYdT6ts/bx8F55WVkk53nucb8ysJrSTfXmO1ZkeX8/aua15l148cVYksJB3wLj5w96q6i1pY8x84cxxt2rOazi3xHNGQ7t3R/8Acw+7ks5s6Kwtwxi/Y8XHfyVfyfLuSoAsXMNjqWnLP4rCbizSL6Obk9p17VERM+Gi8+BWZIFeZWNdmDqr2RU7mPJENe6MjRX4JHDiRb+dFfdGpp6feN3eAU9y8RHt0Wzm0tRARZ5czixxLh4XzHgunq+kDqLGWC7X+o5rjr9EgjIrkIoVkyUrJo3QPyDxkeLXfNcO0HNIzWj2zv0+K081dGzpOpz+Zl82qf6yov0LvFw+C8ilp3wvdE/JzDY8jyI7CM1kQxkrWc1vtX8DF9PU/wCsuL9C764+Cf1mxDWF3Z6QPuXmrYVTJFnbsUfNdb8DD9PSm9J0R/MO+sPgsuDpHpj60cre7dPvXk7Gd6uMjKfNaPas9Biexw7dUTtZHN/WYfcr52xof+YZ5O+C8WfFksaNhVoz2U/XY59y90ZthQnITt8nfBbKkxKGb+6ljk7nAnyXgAaVLXOHuSOon2m38XX1Z9EXUrx/Z7aqpgIBe6VnFjyT9VxzB9i9Xw+sbPG2VmjxftHMHtC3x5Yv4ef1HSXwf28SyERFq5nw+iIglFCIKgt7gdER6ZGui1+EUnWyAcBYu7r6LvKenAFhwWOW/bw6MGPunaildu5LJZARmMwdR8FLYFlwMtkdCuO1nfWqIoxqNVk9X5qqOHNZQhVdrdrGbFxGqoqHcdHDiPes7qsslrK4knd7Ln4KN8r1rMy1VXVucbW8QbBaOroZXu3g5rfHP2LqDT38FQMO3hllqtqzprbHw5qHD5xpIPIlZFLiM8Dh1o32cbajtC3dJHfI8FkSYeHZHtUfJvyiMTLpyJGh7TcOAIPYsyCGy0uAEwu6p3qvPodjtLeK6F0ZCxniVoiYXb2CpinzsLmyoJJyV6m3RlldREbW8QtYrhwqQCLCVnq/9TeLT9oWHBgcg1FltXH0geXHiuswKkFS03IDm65HMc1bstM6hFssY6d0+HBnCCNVa/Fh3r6ZL1M7Mg/OHkVQdlGHVw8leMGRjHX4vt5dFhx5a3WQzDjyXpjNmGDiPJXm7OR8SfIK3wZJUt1+L08slw4rCiwpy9iOzsJ+l7PgrTtl4eBcPJT+PeCv8hjh5V+LSFVHh3YvTXbKM4P9ij+ibP0n+VV+DI1/Y4ft53HQ55L0vY2Esp7O0LiW93E+aim2WhabuLn9mg8gt7FGGgNaAANAtsGG1J3Zx9b1lMte2iUUoQut5j4eRFKCFIRVxtuQOZQdLsrCAN4/O92i6yFc9hbAwC3AWXQYfm0dq4s087ejgjjTMhjOoWXFHwPFKaw1WfHGHBcdrOuIUxQWV42AzUsBblqFi4hLdpsbKO5eKtbiOOxsJa1r3ka7trDvKs4VMJ991iCLAg5m3ArF+SWbp3nmTqooi+B++zuc06OHIraK7jhrWuuW6bSFDZvkVXHiUTxmZWHlbLwIUsqaYcXX5lpKiLy1mItDGoaM621WeKXNXI8QgGj/APKVLsVh5k9zSqTvandpizYbvAdhJ9qz6Rptuv1Gh5qwMai5SfVVwY3F9GTyCTG1e7aqan+wrVQtLT2jVbYYpC/LdkHe2/vVUlBvemzx/ikX1LautclM4OyOq6LAHmKVpGhNj3HL4LU01Gdcl1eBYW4uEjwQBnnxPDwW9N2tGnP1V8dcc79unCIi9F86IiICIiAiIgKQoRAUqEQfECIoQSr9H67e9WFcgdZwtzCSR5ddS6AcSunpGWHkuYwf033+jYBdhRx3Xn5uJepgjhlU7brKDXDRIYwFeI5Lkl1RCh1VbUXWFVVjTlYq/JEsGWmJ0yTS60KlvqF4jvpfT+CuNw4uz6wOHYQVranDM7k3zWPNRtHZmexbVa0nboosPA5ZI+hC5UxSX9GSRo/WPxWwhgePzsv1ik1/0jcN7FhoV4UAWo3ahturmd2hwDwsmLEp2f3kYcObD/6lRqWdt7ZElHbgqTCrjMYiOTiWfrAhZsMbJM2lru43RXlhUzbEL0jZCBroyS0ZW+xcvQYVnou/wal6uO2l1r09e67HrssRj1HllCnYMw1oPcLq6im69DWvDxdyhFKhSCIiAiIgIiICIiApUIg+IEREBVM1UAKWhB12zHPmu7oWZLgNlJGl27cXyyORPdzXpGHMyXndRuJex08xNGXGOaqc4BXWMCpfFdckunTFlnA0HmtZU1DjottJAseSEBIGgnjcdSVepaqNrd2YXA0fqQO0LLqKa+fBa2SlLzpYLSJWrOvDdwYW1wD4y17ToRmFElFu5WWjgllgf/YvLLZuAzB4ZjQrcx7SkD/aIg4Aesz0XfVOSnlpuV1kNgsmONX8OdHUt34iee66wcBzssl1NbmncpblrH0gPAKuiw5u96I3T2ZFZ5pythQUdv54JaYmFYnTqNn6MFjXHhqe1b4BYOCw7kQB43Pms8r0cNIrV4ee82vJdQiLZiIiICIiAiIgKQoRAKIiAiIg+Jt3tPtQN7V6NiXRJikWbYmzAZDq3sd42furnqvZGriNpKeZuRPpRPGnG9iPag5oMPCx8vcgB5BZ0tHbUAnLj7jmrUlNbUPb3j3oMaU2IOnat9gu2dTT2aSJmfRfe/g/Ue1amaH0Li2Rv4aErCaomsT5Wra1Z4l7hsptZTVzhEN6OZ2TYiCS4gXO44CztDkujmpTwytwOR8jouf6AdkCN7E5m670dKDqOEkg5fR+svX6zDY5c3NAPBwyP8VyX6SJ5rLsx9baOLPNH05GuasmmXa1uBuboA8cxkfJamSlt80rjtjtWeXdTNS8biXPmlvwWLUU4Gg7l0L4ScjkrfyW+g8VRfblfkFuGZWJXUvouy4O+xdjLQ8AO8rCqsPu0i3A/YrROmlJaXDICGtLSWndaQQbH2Lp8FqnSsLZRvOY4tJ+dbIg+RWvoaO0cbhwAv8AYttT05il3x6sgAd3jQ+5UmdrWmPDNhprnIFbrD6G5GSt0URcQALroKaAMFuPFdWDF3Tt5vU59cLrRbIKURek8xN1CIgIiICIiAiIgm6hEQTdAoRAREQLIiIMOuwqnnBbNDDKDrvsa6/mFyOMdFWHTA9U2SkPAwus3xjcC3yAXdIg8Ixvohq4d51OY6tpGQG7FJ3Wcd0g961myXQ/VTzg1kT6WBhaX77ml8gvmxgYTu3GpOmVrr6KRBZoqRkLGxRMbGyNobG1osGtGQAV5EQFblp2O9ZoKuIomInyROvDAfg8R0BHcfirP4ij+k4eS2wUKk4qT6aRmyR7awYKwcXez4KiTAozxPsW2RR8FPpPz5Pto4NnWtbu72Q0sO1ZMeDMGpJ7MgFs0URgxx6TPUZJ9rUEDWCzQArqItYiI8MpmZ5kREUoEREBERARLogKVCICIiAiIgIiIJChEQEREAIgRAREQEREBERAUohQFClQgIiICIiAilQgIiICIiAiIgIiICIpKC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ata:image/jpeg;base64,/9j/4AAQSkZJRgABAQAAAQABAAD/2wCEAAkGBxIQEhUQEBIQEBUQFRAVDxUVFRcSFRcVFRUXFhUVFhUYHiggGBolGxUVITEhJSkrLi4uFx8zODMtNygtLi4BCgoKDg0OGxAQGi0lHx8tLS0tLS0rLS0rLS0tLS0tKy0tKy0tLS0rKy0tLS0tLSsrLSsrKy0tKystLS0tKy0tN//AABEIALsBDgMBIgACEQEDEQH/xAAcAAEAAQUBAQAAAAAAAAAAAAAAAQIDBAUGBwj/xABLEAABAwIDBAYFBgoHCQAAAAABAAIDBBEFITEGEkFRBxNhcYGRIjKhwdEUQlKSsbMIFTVDU3JzdOHwFhcjMzSisiRERlRigoPCxP/EABoBAQADAQEBAAAAAAAAAAAAAAABAgMEBQb/xAAkEQEAAgIBBAICAwAAAAAAAAAAAQIDESEEEjFBE1EUFQUyYf/aAAwDAQACEQMRAD8A9xRU3S6CpFTdLoKkVN0ugqRU3S6CpFSl0FSKm6XQVIqbpdBUipuiCpFTdLoKkVKXQVIqbpdBUipul0FSKm6XQVIqbpdBUipul0FSKm6XQVIqbpdBCIiAiIgIiICKboUEIpuoQEREBERAUlQiAsXFHSiGQ07Q6Xcd1IJDRvkWbcnIAGxOR00Oiylodv8A8mV37pVfdOQc/wBGfR+cOaaiskNRVyb13F7ntiDtQwu1eeL+2wyuT3y8f/Bu/wALVft4/u16p+NafrOo6+Drb26rrGdZe17bl73tnogzEC0021uHsk6l9bSNkF7tMrAQRe4OdgRY5FblARajEtqaGmf1VRV00L8vQfI1rhfS4vl4rxD8IiZklXSvjc17XU12uaQ5pHWvzDhkQg+hkXLdJeBx19E6nlqY6Npkid1sgBaC03Dc3NFz3q90eYOyioIqaKojq2xma00dg129K9xtZzhkSRrwQdGi1WLbSUdI4NqaqngcdGvka11ue7e9ll4biUNSzrKeWKdmXpRvDxewNjbQ2INjzQZSK1VVLImGSV7I2NF3OeQ1oHMk5BazDNq6Cpf1dPWU0rzo1sjS46nIXudDog3CKSoQEREBERBKhEQEREBFKhAREQEREBEKICIiAtDt/wDkyu/dKr7py3y0O3/5Mrv3Sq+6cg89/Bu/wtV+3Z92uP2joZajaeSCCV1O+WZretabOY007esLT9Lc3rdtsxquw/Bu/wALVft4/u1ov+MP/P8A/KiWZ0s9GlBQ4f8AKqRj4nwviD7vfIJGvO4bhxs03IdcZZEWzy3myu1MlNsx8tcS59OyWKE+sb9d1MJO8cwC5vgNOC23Tp+R5v16b71q5vZPB31uyj6aO5e/r3RgC5c6Ko60NA7Sy3iiGj6H+j2nxOKWuxDrJwZXMY3fc3ecAHPke9p3iSXjloTnfLmOlzZgYZWNgifI6ndH1lKx7i7qg57t+NtzoHAm+XrZ3Nye36DdtKWlp5KCslZSvbK+SMyeg0hzQHNLybBwLdDbUWvmuQ6adpYsQrWSU93wxRCOOTdc0SEOcXlhPrNBNr2GYPYUS9a6e/yS/wDbU/8AqWJ0eYqaPZoVQG8YI617BwLhNLuX7N61+xZnT3+SX/tqf/UtdsLhjqvZf5NH68sVc2Ptf10paPEgDxRDluibY2LGvlOIYoX1RMu4AXvYS/dDnOcWEG1nMAANhY8LLrNi+jSpwvEZKinqYxSO9HqnXdJJGWn0X5Wa5rrEOBztwuQua6CtraeiZUUFbI2ld1plYZf7Mbwa2OSNznH0XDcbkQOK6jD+lJ9Xi34vooIqmAkNE285hAaLyy3sQWABwAsLm2eYQcb0s4icQxiPDJKllPSwOia9z3CONjnN35ZXF1gX7p3W3NuAtvFOkPZXBIqPrsLq6Vs9OWHdbVtmfM24abN3yQ8Eh12jgcuWH0pYbHSY6KiuidPSVTo5HAbzN5gaI5A1zSCXMIDrAjVt7XW52mj2UpImSRU7K10hG7HDVTlwFrlz7yegBkLHO501sHoXRNtI7EcOjllJdLCXQTuNyXPjDSHEnUljmE9pK7G65ro8o6OOiY+gp5aSGpJmbHK4ued4BoebvfYOaxpAvpbmulQSoKIgkKEuiApKhSgXUKVCAiKUEIi12K41DTNJkcL/AEQc1EzoiNtjdajFdoqenuHPDnD5rcz4nQLz/aLbt8oLYTuC+gyv2Erj6mudNnc65j4hY2y/Tpx9NM+XY490kzG7KcNjH0tXeZy9i5U7RVL3bzppSf13D3rXdUNfNTuWWM5Nu+mGtY4h3uzW20sZDZXGVnEOzcO53xXpWH10c7d+NwcOPMHkRwXzvvkaLa4btBLA4OY9zSOR+0cfFWpkmvnljl6aLc14l74rNbSMmjfDK0PZK1zJGm9nNcLOBtzBXneF9JRybOxrubmndPlofYuzwraWmqbdXIAT813on26rorkrLivhvXzC5gWz1LQtcykhZA2Qhzw0mxIFgcyeCs/0UovlXy75Oz5Tfe627t7e3d2+tvVy0W5S6uyYWL4TBWRGCpjbLG4tLmOuAS03GhHEKcIwmCjiEFNG2GNpcWsbewLjc6nmVmKUHJY30b4ZWTGonpgZHG7y174w483BpAJ7eKyq/YXDZxG2Wkhc2BnVwj0mhrLk2AaRxJN9c10SXQYOM4RBWRmCqjbNGS1xa64F26HIhVYThUNJE2CmjbFGze3GC5A3nFx1J4klZl0QcxtF0f4bXyddU0zTIfWexzonOysN8sI3sgMzyWds1spR4a0so4GRb3ruzdI7kHPddxA4C9gtyl0GBjWDU9bH1NVDHOy9wHi9nWI3mnVrrE5jPNc3hnRZhNPIJWUoc5ti3rHvlaCCCDuuJF7hdmiAG2yGVtFJRQgIiIPkHD9qqqA3iqJ2crSPGfOwO6fEL0DZzpnqoQ1lUwVTBkXH0Jbdjm+iT3gLx5S15GmSnY+nqHpgwyRoL3TQk6tfHvW8WEhZzelHCj/vNu0sfYd+S+VhM7mVUah3M+agfV0PSThLshWwg6Z7zftCyBt5hhNhW05PIOv9gXyUKl30neavQSSPIY0uz1ufbkhHL6zp9tMOkeI2VtMXuNmt3wCTyzWzrcSjhB3nC4HqjXx5eK+ctmMJpoR1j2Cd4ubvzaMuDdL9put9X44+QWabDhbL2c1jbNHpvXBM+Xd7RbdboLYdT6ts/bx8F55WVkk53nucb8ysJrSTfXmO1ZkeX8/aua15l148cVYksJB3wLj5w96q6i1pY8x84cxxt2rOazi3xHNGQ7t3R/8Acw+7ks5s6Kwtwxi/Y8XHfyVfyfLuSoAsXMNjqWnLP4rCbizSL6Obk9p17VERM+Gi8+BWZIFeZWNdmDqr2RU7mPJENe6MjRX4JHDiRb+dFfdGpp6feN3eAU9y8RHt0Wzm0tRARZ5czixxLh4XzHgunq+kDqLGWC7X+o5rjr9EgjIrkIoVkyUrJo3QPyDxkeLXfNcO0HNIzWj2zv0+K081dGzpOpz+Zl82qf6yov0LvFw+C8ilp3wvdE/JzDY8jyI7CM1kQxkrWc1vtX8DF9PU/wCsuL9C764+Cf1mxDWF3Z6QPuXmrYVTJFnbsUfNdb8DD9PSm9J0R/MO+sPgsuDpHpj60cre7dPvXk7Gd6uMjKfNaPas9Biexw7dUTtZHN/WYfcr52xof+YZ5O+C8WfFksaNhVoz2U/XY59y90ZthQnITt8nfBbKkxKGb+6ljk7nAnyXgAaVLXOHuSOon2m38XX1Z9EXUrx/Z7aqpgIBe6VnFjyT9VxzB9i9Xw+sbPG2VmjxftHMHtC3x5Yv4ef1HSXwf28SyERFq5nw+iIglFCIKgt7gdER6ZGui1+EUnWyAcBYu7r6LvKenAFhwWOW/bw6MGPunaildu5LJZARmMwdR8FLYFlwMtkdCuO1nfWqIoxqNVk9X5qqOHNZQhVdrdrGbFxGqoqHcdHDiPes7qsslrK4knd7Ln4KN8r1rMy1VXVucbW8QbBaOroZXu3g5rfHP2LqDT38FQMO3hllqtqzprbHw5qHD5xpIPIlZFLiM8Dh1o32cbajtC3dJHfI8FkSYeHZHtUfJvyiMTLpyJGh7TcOAIPYsyCGy0uAEwu6p3qvPodjtLeK6F0ZCxniVoiYXb2CpinzsLmyoJJyV6m3RlldREbW8QtYrhwqQCLCVnq/9TeLT9oWHBgcg1FltXH0geXHiuswKkFS03IDm65HMc1bstM6hFssY6d0+HBnCCNVa/Fh3r6ZL1M7Mg/OHkVQdlGHVw8leMGRjHX4vt5dFhx5a3WQzDjyXpjNmGDiPJXm7OR8SfIK3wZJUt1+L08slw4rCiwpy9iOzsJ+l7PgrTtl4eBcPJT+PeCv8hjh5V+LSFVHh3YvTXbKM4P9ij+ibP0n+VV+DI1/Y4ft53HQ55L0vY2Esp7O0LiW93E+aim2WhabuLn9mg8gt7FGGgNaAANAtsGG1J3Zx9b1lMte2iUUoQut5j4eRFKCFIRVxtuQOZQdLsrCAN4/O92i6yFc9hbAwC3AWXQYfm0dq4s087ejgjjTMhjOoWXFHwPFKaw1WfHGHBcdrOuIUxQWV42AzUsBblqFi4hLdpsbKO5eKtbiOOxsJa1r3ka7trDvKs4VMJ991iCLAg5m3ArF+SWbp3nmTqooi+B++zuc06OHIraK7jhrWuuW6bSFDZvkVXHiUTxmZWHlbLwIUsqaYcXX5lpKiLy1mItDGoaM621WeKXNXI8QgGj/APKVLsVh5k9zSqTvandpizYbvAdhJ9qz6Rptuv1Gh5qwMai5SfVVwY3F9GTyCTG1e7aqan+wrVQtLT2jVbYYpC/LdkHe2/vVUlBvemzx/ikX1LautclM4OyOq6LAHmKVpGhNj3HL4LU01Gdcl1eBYW4uEjwQBnnxPDwW9N2tGnP1V8dcc79unCIi9F86IiICIiAiIgKQoRAUqEQfECIoQSr9H67e9WFcgdZwtzCSR5ddS6AcSunpGWHkuYwf033+jYBdhRx3Xn5uJepgjhlU7brKDXDRIYwFeI5Lkl1RCh1VbUXWFVVjTlYq/JEsGWmJ0yTS60KlvqF4jvpfT+CuNw4uz6wOHYQVranDM7k3zWPNRtHZmexbVa0nboosPA5ZI+hC5UxSX9GSRo/WPxWwhgePzsv1ik1/0jcN7FhoV4UAWo3ahturmd2hwDwsmLEp2f3kYcObD/6lRqWdt7ZElHbgqTCrjMYiOTiWfrAhZsMbJM2lru43RXlhUzbEL0jZCBroyS0ZW+xcvQYVnou/wal6uO2l1r09e67HrssRj1HllCnYMw1oPcLq6im69DWvDxdyhFKhSCIiAiIgIiICIiApUIg+IEREBVM1UAKWhB12zHPmu7oWZLgNlJGl27cXyyORPdzXpGHMyXndRuJex08xNGXGOaqc4BXWMCpfFdckunTFlnA0HmtZU1DjottJAseSEBIGgnjcdSVepaqNrd2YXA0fqQO0LLqKa+fBa2SlLzpYLSJWrOvDdwYW1wD4y17ToRmFElFu5WWjgllgf/YvLLZuAzB4ZjQrcx7SkD/aIg4Aesz0XfVOSnlpuV1kNgsmONX8OdHUt34iee66wcBzssl1NbmncpblrH0gPAKuiw5u96I3T2ZFZ5pythQUdv54JaYmFYnTqNn6MFjXHhqe1b4BYOCw7kQB43Pms8r0cNIrV4ee82vJdQiLZiIiICIiAiIgKQoRAKIiAiIg+Jt3tPtQN7V6NiXRJikWbYmzAZDq3sd42furnqvZGriNpKeZuRPpRPGnG9iPag5oMPCx8vcgB5BZ0tHbUAnLj7jmrUlNbUPb3j3oMaU2IOnat9gu2dTT2aSJmfRfe/g/Ue1amaH0Li2Rv4aErCaomsT5Wra1Z4l7hsptZTVzhEN6OZ2TYiCS4gXO44CztDkujmpTwytwOR8jouf6AdkCN7E5m670dKDqOEkg5fR+svX6zDY5c3NAPBwyP8VyX6SJ5rLsx9baOLPNH05GuasmmXa1uBuboA8cxkfJamSlt80rjtjtWeXdTNS8biXPmlvwWLUU4Gg7l0L4ScjkrfyW+g8VRfblfkFuGZWJXUvouy4O+xdjLQ8AO8rCqsPu0i3A/YrROmlJaXDICGtLSWndaQQbH2Lp8FqnSsLZRvOY4tJ+dbIg+RWvoaO0cbhwAv8AYttT05il3x6sgAd3jQ+5UmdrWmPDNhprnIFbrD6G5GSt0URcQALroKaAMFuPFdWDF3Tt5vU59cLrRbIKURek8xN1CIgIiICIiAiIgm6hEQTdAoRAREQLIiIMOuwqnnBbNDDKDrvsa6/mFyOMdFWHTA9U2SkPAwus3xjcC3yAXdIg8Ixvohq4d51OY6tpGQG7FJ3Wcd0g961myXQ/VTzg1kT6WBhaX77ml8gvmxgYTu3GpOmVrr6KRBZoqRkLGxRMbGyNobG1osGtGQAV5EQFblp2O9ZoKuIomInyROvDAfg8R0BHcfirP4ij+k4eS2wUKk4qT6aRmyR7awYKwcXez4KiTAozxPsW2RR8FPpPz5Pto4NnWtbu72Q0sO1ZMeDMGpJ7MgFs0URgxx6TPUZJ9rUEDWCzQArqItYiI8MpmZ5kREUoEREBERARLogKVCICIiAiIgIiIJChEQEREAIgRAREQEREBERAUohQFClQgIiICIiAilQgIiICIiAiIgIiICIpKCER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Rounded Rectangle 10"/>
          <p:cNvSpPr/>
          <p:nvPr/>
        </p:nvSpPr>
        <p:spPr>
          <a:xfrm>
            <a:off x="3272693" y="3563076"/>
            <a:ext cx="4868583" cy="87739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500" dirty="0" smtClean="0">
                <a:solidFill>
                  <a:srgbClr val="333F50"/>
                </a:solidFill>
              </a:rPr>
              <a:t>CONCLUSIONES</a:t>
            </a:r>
            <a:endParaRPr lang="es-MX" sz="2500" dirty="0">
              <a:solidFill>
                <a:srgbClr val="333F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38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004697" y="6168980"/>
            <a:ext cx="4067025" cy="528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026" name="AutoShape 2" descr="Resultado de imagen de SWENK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Resultado de imagen de SWENK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81892"/>
            <a:ext cx="12192000" cy="7439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de national development plan south africa"/>
          <p:cNvPicPr>
            <a:picLocks noChangeAspect="1" noChangeArrowheads="1"/>
          </p:cNvPicPr>
          <p:nvPr/>
        </p:nvPicPr>
        <p:blipFill>
          <a:blip r:embed="rId2"/>
          <a:srcRect l="16227" t="4361" r="14170" b="3115"/>
          <a:stretch>
            <a:fillRect/>
          </a:stretch>
        </p:blipFill>
        <p:spPr bwMode="auto">
          <a:xfrm>
            <a:off x="7796980" y="1858298"/>
            <a:ext cx="4395020" cy="4572000"/>
          </a:xfrm>
          <a:prstGeom prst="rect">
            <a:avLst/>
          </a:prstGeom>
          <a:noFill/>
        </p:spPr>
      </p:pic>
      <p:sp>
        <p:nvSpPr>
          <p:cNvPr id="3" name="CuadroTexto 2"/>
          <p:cNvSpPr txBox="1"/>
          <p:nvPr/>
        </p:nvSpPr>
        <p:spPr>
          <a:xfrm>
            <a:off x="8834907" y="6496050"/>
            <a:ext cx="33570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026" name="Picture 2" descr="Resultado de imagen de national development plan south afr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1020" y="191728"/>
            <a:ext cx="9502877" cy="1725562"/>
          </a:xfrm>
          <a:prstGeom prst="rect">
            <a:avLst/>
          </a:prstGeom>
          <a:noFill/>
        </p:spPr>
      </p:pic>
      <p:pic>
        <p:nvPicPr>
          <p:cNvPr id="1028" name="Picture 4" descr="Resultado de imagen de national development plan south africa"/>
          <p:cNvPicPr>
            <a:picLocks noChangeAspect="1" noChangeArrowheads="1"/>
          </p:cNvPicPr>
          <p:nvPr/>
        </p:nvPicPr>
        <p:blipFill>
          <a:blip r:embed="rId4"/>
          <a:srcRect l="7636" t="9261" r="7977" b="5096"/>
          <a:stretch>
            <a:fillRect/>
          </a:stretch>
        </p:blipFill>
        <p:spPr bwMode="auto">
          <a:xfrm>
            <a:off x="575186" y="0"/>
            <a:ext cx="7270956" cy="6636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9050" y="0"/>
            <a:ext cx="12211050" cy="62827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ounded Rectangle 5"/>
          <p:cNvSpPr/>
          <p:nvPr/>
        </p:nvSpPr>
        <p:spPr>
          <a:xfrm>
            <a:off x="3304240" y="904521"/>
            <a:ext cx="6936210" cy="74806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500" dirty="0" smtClean="0">
                <a:solidFill>
                  <a:srgbClr val="333F50"/>
                </a:solidFill>
              </a:rPr>
              <a:t>LA HISTORIA DE SUDÁFRICA COLONIAL</a:t>
            </a:r>
            <a:endParaRPr lang="es-MX" sz="2500" dirty="0">
              <a:solidFill>
                <a:srgbClr val="333F50"/>
              </a:solidFill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-19051" y="4485307"/>
            <a:ext cx="2756070" cy="1972643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Isosceles Triangle 21"/>
          <p:cNvSpPr/>
          <p:nvPr/>
        </p:nvSpPr>
        <p:spPr>
          <a:xfrm rot="10800000">
            <a:off x="9734550" y="-19052"/>
            <a:ext cx="2457450" cy="2148627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ounded Rectangle 15"/>
          <p:cNvSpPr/>
          <p:nvPr/>
        </p:nvSpPr>
        <p:spPr>
          <a:xfrm>
            <a:off x="3251911" y="2708027"/>
            <a:ext cx="6877050" cy="764581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500" dirty="0" smtClean="0">
                <a:solidFill>
                  <a:srgbClr val="333F50"/>
                </a:solidFill>
              </a:rPr>
              <a:t>EXPONENTE CULTURAL: LOS SWENKAS</a:t>
            </a:r>
            <a:endParaRPr lang="es-MX" sz="2500" dirty="0">
              <a:solidFill>
                <a:srgbClr val="333F5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01557" y="1754384"/>
            <a:ext cx="6389336" cy="756204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500" dirty="0" smtClean="0">
                <a:solidFill>
                  <a:srgbClr val="333F50"/>
                </a:solidFill>
              </a:rPr>
              <a:t>LA HERENCIA DEL APARTHEID</a:t>
            </a:r>
            <a:endParaRPr lang="es-MX" sz="2500" dirty="0">
              <a:solidFill>
                <a:srgbClr val="333F50"/>
              </a:solidFill>
            </a:endParaRPr>
          </a:p>
        </p:txBody>
      </p:sp>
      <p:pic>
        <p:nvPicPr>
          <p:cNvPr id="1026" name="Picture 2" descr="http://pad2.whstatic.com/images/thumb/e/ee/Draw-a-circle-Step-1-8.jpg/276px-Draw-a-circle-Step-1-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5929" b="89723" l="4348" r="89855">
                        <a14:backgroundMark x1="27899" y1="56126" x2="71377" y2="38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78" y="3275483"/>
            <a:ext cx="1371601" cy="1288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51"/>
          <p:cNvSpPr>
            <a:spLocks noChangeShapeType="1"/>
          </p:cNvSpPr>
          <p:nvPr/>
        </p:nvSpPr>
        <p:spPr bwMode="gray">
          <a:xfrm>
            <a:off x="3399489" y="1552326"/>
            <a:ext cx="6087784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9" name="Line 51"/>
          <p:cNvSpPr>
            <a:spLocks noChangeShapeType="1"/>
          </p:cNvSpPr>
          <p:nvPr/>
        </p:nvSpPr>
        <p:spPr bwMode="gray">
          <a:xfrm>
            <a:off x="3399489" y="2465307"/>
            <a:ext cx="6087784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7" name="Line 51"/>
          <p:cNvSpPr>
            <a:spLocks noChangeShapeType="1"/>
          </p:cNvSpPr>
          <p:nvPr/>
        </p:nvSpPr>
        <p:spPr bwMode="gray">
          <a:xfrm>
            <a:off x="3399489" y="4315816"/>
            <a:ext cx="6087784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8" name="Line 51"/>
          <p:cNvSpPr>
            <a:spLocks noChangeShapeType="1"/>
          </p:cNvSpPr>
          <p:nvPr/>
        </p:nvSpPr>
        <p:spPr bwMode="gray">
          <a:xfrm>
            <a:off x="3399489" y="3379685"/>
            <a:ext cx="6087784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9272778" y="6435282"/>
            <a:ext cx="27697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AutoShape 2" descr="data:image/jpeg;base64,/9j/4AAQSkZJRgABAQAAAQABAAD/2wCEAAkGBxIQEhUQEBIQEBUQFRAVDxUVFRcSFRcVFRUXFhUVFhUYHiggGBolGxUVITEhJSkrLi4uFx8zODMtNygtLi4BCgoKDg0OGxAQGi0lHx8tLS0tLS0rLS0rLS0tLS0tKy0tKy0tLS0rKy0tLS0tLSsrLSsrKy0tKystLS0tKy0tN//AABEIALsBDgMBIgACEQEDEQH/xAAcAAEAAQUBAQAAAAAAAAAAAAAAAQIDBAUGBwj/xABLEAABAwIDBAYFBgoHCQAAAAABAAIDBBEFITEGEkFRBxNhcYGRIjKhwdEUQlKSsbMIFTVDU3JzdOHwFhcjMzSisiRERlRigoPCxP/EABoBAQADAQEBAAAAAAAAAAAAAAABAgMEBQb/xAAkEQEAAgIBBAICAwAAAAAAAAAAAQIDESEEEjFBE1EUFQUyYf/aAAwDAQACEQMRAD8A9xRU3S6CpFTdLoKkVN0ugqRU3S6CpFSl0FSKm6XQVIqbpdBUipuiCpFTdLoKkVKXQVIqbpdBUipul0FSKm6XQVIqbpdBUipul0FSKm6XQVIqbpdBCIiAiIgIiICKboUEIpuoQEREBERAUlQiAsXFHSiGQ07Q6Xcd1IJDRvkWbcnIAGxOR00Oiylodv8A8mV37pVfdOQc/wBGfR+cOaaiskNRVyb13F7ntiDtQwu1eeL+2wyuT3y8f/Bu/wALVft4/u16p+NafrOo6+Drb26rrGdZe17bl73tnogzEC0021uHsk6l9bSNkF7tMrAQRe4OdgRY5FblARajEtqaGmf1VRV00L8vQfI1rhfS4vl4rxD8IiZklXSvjc17XU12uaQ5pHWvzDhkQg+hkXLdJeBx19E6nlqY6Npkid1sgBaC03Dc3NFz3q90eYOyioIqaKojq2xma00dg129K9xtZzhkSRrwQdGi1WLbSUdI4NqaqngcdGvka11ue7e9ll4biUNSzrKeWKdmXpRvDxewNjbQ2INjzQZSK1VVLImGSV7I2NF3OeQ1oHMk5BazDNq6Cpf1dPWU0rzo1sjS46nIXudDog3CKSoQEREBERBKhEQEREBFKhAREQEREBEKICIiAtDt/wDkyu/dKr7py3y0O3/5Mrv3Sq+6cg89/Bu/wtV+3Z92uP2joZajaeSCCV1O+WZretabOY007esLT9Lc3rdtsxquw/Bu/wALVft4/u1ov+MP/P8A/KiWZ0s9GlBQ4f8AKqRj4nwviD7vfIJGvO4bhxs03IdcZZEWzy3myu1MlNsx8tcS59OyWKE+sb9d1MJO8cwC5vgNOC23Tp+R5v16b71q5vZPB31uyj6aO5e/r3RgC5c6Ko60NA7Sy3iiGj6H+j2nxOKWuxDrJwZXMY3fc3ecAHPke9p3iSXjloTnfLmOlzZgYZWNgifI6ndH1lKx7i7qg57t+NtzoHAm+XrZ3Nye36DdtKWlp5KCslZSvbK+SMyeg0hzQHNLybBwLdDbUWvmuQ6adpYsQrWSU93wxRCOOTdc0SEOcXlhPrNBNr2GYPYUS9a6e/yS/wDbU/8AqWJ0eYqaPZoVQG8YI617BwLhNLuX7N61+xZnT3+SX/tqf/UtdsLhjqvZf5NH68sVc2Ptf10paPEgDxRDluibY2LGvlOIYoX1RMu4AXvYS/dDnOcWEG1nMAANhY8LLrNi+jSpwvEZKinqYxSO9HqnXdJJGWn0X5Wa5rrEOBztwuQua6CtraeiZUUFbI2ld1plYZf7Mbwa2OSNznH0XDcbkQOK6jD+lJ9Xi34vooIqmAkNE285hAaLyy3sQWABwAsLm2eYQcb0s4icQxiPDJKllPSwOia9z3CONjnN35ZXF1gX7p3W3NuAtvFOkPZXBIqPrsLq6Vs9OWHdbVtmfM24abN3yQ8Eh12jgcuWH0pYbHSY6KiuidPSVTo5HAbzN5gaI5A1zSCXMIDrAjVt7XW52mj2UpImSRU7K10hG7HDVTlwFrlz7yegBkLHO501sHoXRNtI7EcOjllJdLCXQTuNyXPjDSHEnUljmE9pK7G65ro8o6OOiY+gp5aSGpJmbHK4ued4BoebvfYOaxpAvpbmulQSoKIgkKEuiApKhSgXUKVCAiKUEIi12K41DTNJkcL/AEQc1EzoiNtjdajFdoqenuHPDnD5rcz4nQLz/aLbt8oLYTuC+gyv2Erj6mudNnc65j4hY2y/Tpx9NM+XY490kzG7KcNjH0tXeZy9i5U7RVL3bzppSf13D3rXdUNfNTuWWM5Nu+mGtY4h3uzW20sZDZXGVnEOzcO53xXpWH10c7d+NwcOPMHkRwXzvvkaLa4btBLA4OY9zSOR+0cfFWpkmvnljl6aLc14l74rNbSMmjfDK0PZK1zJGm9nNcLOBtzBXneF9JRybOxrubmndPlofYuzwraWmqbdXIAT813on26rorkrLivhvXzC5gWz1LQtcykhZA2Qhzw0mxIFgcyeCs/0UovlXy75Oz5Tfe627t7e3d2+tvVy0W5S6uyYWL4TBWRGCpjbLG4tLmOuAS03GhHEKcIwmCjiEFNG2GNpcWsbewLjc6nmVmKUHJY30b4ZWTGonpgZHG7y174w483BpAJ7eKyq/YXDZxG2Wkhc2BnVwj0mhrLk2AaRxJN9c10SXQYOM4RBWRmCqjbNGS1xa64F26HIhVYThUNJE2CmjbFGze3GC5A3nFx1J4klZl0QcxtF0f4bXyddU0zTIfWexzonOysN8sI3sgMzyWds1spR4a0so4GRb3ruzdI7kHPddxA4C9gtyl0GBjWDU9bH1NVDHOy9wHi9nWI3mnVrrE5jPNc3hnRZhNPIJWUoc5ti3rHvlaCCCDuuJF7hdmiAG2yGVtFJRQgIiIPkHD9qqqA3iqJ2crSPGfOwO6fEL0DZzpnqoQ1lUwVTBkXH0Jbdjm+iT3gLx5S15GmSnY+nqHpgwyRoL3TQk6tfHvW8WEhZzelHCj/vNu0sfYd+S+VhM7mVUah3M+agfV0PSThLshWwg6Z7zftCyBt5hhNhW05PIOv9gXyUKl30neavQSSPIY0uz1ufbkhHL6zp9tMOkeI2VtMXuNmt3wCTyzWzrcSjhB3nC4HqjXx5eK+ctmMJpoR1j2Cd4ubvzaMuDdL9put9X44+QWabDhbL2c1jbNHpvXBM+Xd7RbdboLYdT6ts/bx8F55WVkk53nucb8ysJrSTfXmO1ZkeX8/aua15l148cVYksJB3wLj5w96q6i1pY8x84cxxt2rOazi3xHNGQ7t3R/8Acw+7ks5s6Kwtwxi/Y8XHfyVfyfLuSoAsXMNjqWnLP4rCbizSL6Obk9p17VERM+Gi8+BWZIFeZWNdmDqr2RU7mPJENe6MjRX4JHDiRb+dFfdGpp6feN3eAU9y8RHt0Wzm0tRARZ5czixxLh4XzHgunq+kDqLGWC7X+o5rjr9EgjIrkIoVkyUrJo3QPyDxkeLXfNcO0HNIzWj2zv0+K081dGzpOpz+Zl82qf6yov0LvFw+C8ilp3wvdE/JzDY8jyI7CM1kQxkrWc1vtX8DF9PU/wCsuL9C764+Cf1mxDWF3Z6QPuXmrYVTJFnbsUfNdb8DD9PSm9J0R/MO+sPgsuDpHpj60cre7dPvXk7Gd6uMjKfNaPas9Biexw7dUTtZHN/WYfcr52xof+YZ5O+C8WfFksaNhVoz2U/XY59y90ZthQnITt8nfBbKkxKGb+6ljk7nAnyXgAaVLXOHuSOon2m38XX1Z9EXUrx/Z7aqpgIBe6VnFjyT9VxzB9i9Xw+sbPG2VmjxftHMHtC3x5Yv4ef1HSXwf28SyERFq5nw+iIglFCIKgt7gdER6ZGui1+EUnWyAcBYu7r6LvKenAFhwWOW/bw6MGPunaildu5LJZARmMwdR8FLYFlwMtkdCuO1nfWqIoxqNVk9X5qqOHNZQhVdrdrGbFxGqoqHcdHDiPes7qsslrK4knd7Ln4KN8r1rMy1VXVucbW8QbBaOroZXu3g5rfHP2LqDT38FQMO3hllqtqzprbHw5qHD5xpIPIlZFLiM8Dh1o32cbajtC3dJHfI8FkSYeHZHtUfJvyiMTLpyJGh7TcOAIPYsyCGy0uAEwu6p3qvPodjtLeK6F0ZCxniVoiYXb2CpinzsLmyoJJyV6m3RlldREbW8QtYrhwqQCLCVnq/9TeLT9oWHBgcg1FltXH0geXHiuswKkFS03IDm65HMc1bstM6hFssY6d0+HBnCCNVa/Fh3r6ZL1M7Mg/OHkVQdlGHVw8leMGRjHX4vt5dFhx5a3WQzDjyXpjNmGDiPJXm7OR8SfIK3wZJUt1+L08slw4rCiwpy9iOzsJ+l7PgrTtl4eBcPJT+PeCv8hjh5V+LSFVHh3YvTXbKM4P9ij+ibP0n+VV+DI1/Y4ft53HQ55L0vY2Esp7O0LiW93E+aim2WhabuLn9mg8gt7FGGgNaAANAtsGG1J3Zx9b1lMte2iUUoQut5j4eRFKCFIRVxtuQOZQdLsrCAN4/O92i6yFc9hbAwC3AWXQYfm0dq4s087ejgjjTMhjOoWXFHwPFKaw1WfHGHBcdrOuIUxQWV42AzUsBblqFi4hLdpsbKO5eKtbiOOxsJa1r3ka7trDvKs4VMJ991iCLAg5m3ArF+SWbp3nmTqooi+B++zuc06OHIraK7jhrWuuW6bSFDZvkVXHiUTxmZWHlbLwIUsqaYcXX5lpKiLy1mItDGoaM621WeKXNXI8QgGj/APKVLsVh5k9zSqTvandpizYbvAdhJ9qz6Rptuv1Gh5qwMai5SfVVwY3F9GTyCTG1e7aqan+wrVQtLT2jVbYYpC/LdkHe2/vVUlBvemzx/ikX1LautclM4OyOq6LAHmKVpGhNj3HL4LU01Gdcl1eBYW4uEjwQBnnxPDwW9N2tGnP1V8dcc79unCIi9F86IiICIiAiIgKQoRAUqEQfECIoQSr9H67e9WFcgdZwtzCSR5ddS6AcSunpGWHkuYwf033+jYBdhRx3Xn5uJepgjhlU7brKDXDRIYwFeI5Lkl1RCh1VbUXWFVVjTlYq/JEsGWmJ0yTS60KlvqF4jvpfT+CuNw4uz6wOHYQVranDM7k3zWPNRtHZmexbVa0nboosPA5ZI+hC5UxSX9GSRo/WPxWwhgePzsv1ik1/0jcN7FhoV4UAWo3ahturmd2hwDwsmLEp2f3kYcObD/6lRqWdt7ZElHbgqTCrjMYiOTiWfrAhZsMbJM2lru43RXlhUzbEL0jZCBroyS0ZW+xcvQYVnou/wal6uO2l1r09e67HrssRj1HllCnYMw1oPcLq6im69DWvDxdyhFKhSCIiAiIgIiICIiApUIg+IEREBVM1UAKWhB12zHPmu7oWZLgNlJGl27cXyyORPdzXpGHMyXndRuJex08xNGXGOaqc4BXWMCpfFdckunTFlnA0HmtZU1DjottJAseSEBIGgnjcdSVepaqNrd2YXA0fqQO0LLqKa+fBa2SlLzpYLSJWrOvDdwYW1wD4y17ToRmFElFu5WWjgllgf/YvLLZuAzB4ZjQrcx7SkD/aIg4Aesz0XfVOSnlpuV1kNgsmONX8OdHUt34iee66wcBzssl1NbmncpblrH0gPAKuiw5u96I3T2ZFZ5pythQUdv54JaYmFYnTqNn6MFjXHhqe1b4BYOCw7kQB43Pms8r0cNIrV4ee82vJdQiLZiIiICIiAiIgKQoRAKIiAiIg+Jt3tPtQN7V6NiXRJikWbYmzAZDq3sd42furnqvZGriNpKeZuRPpRPGnG9iPag5oMPCx8vcgB5BZ0tHbUAnLj7jmrUlNbUPb3j3oMaU2IOnat9gu2dTT2aSJmfRfe/g/Ue1amaH0Li2Rv4aErCaomsT5Wra1Z4l7hsptZTVzhEN6OZ2TYiCS4gXO44CztDkujmpTwytwOR8jouf6AdkCN7E5m670dKDqOEkg5fR+svX6zDY5c3NAPBwyP8VyX6SJ5rLsx9baOLPNH05GuasmmXa1uBuboA8cxkfJamSlt80rjtjtWeXdTNS8biXPmlvwWLUU4Gg7l0L4ScjkrfyW+g8VRfblfkFuGZWJXUvouy4O+xdjLQ8AO8rCqsPu0i3A/YrROmlJaXDICGtLSWndaQQbH2Lp8FqnSsLZRvOY4tJ+dbIg+RWvoaO0cbhwAv8AYttT05il3x6sgAd3jQ+5UmdrWmPDNhprnIFbrD6G5GSt0URcQALroKaAMFuPFdWDF3Tt5vU59cLrRbIKURek8xN1CIgIiICIiAiIgm6hEQTdAoRAREQLIiIMOuwqnnBbNDDKDrvsa6/mFyOMdFWHTA9U2SkPAwus3xjcC3yAXdIg8Ixvohq4d51OY6tpGQG7FJ3Wcd0g961myXQ/VTzg1kT6WBhaX77ml8gvmxgYTu3GpOmVrr6KRBZoqRkLGxRMbGyNobG1osGtGQAV5EQFblp2O9ZoKuIomInyROvDAfg8R0BHcfirP4ij+k4eS2wUKk4qT6aRmyR7awYKwcXez4KiTAozxPsW2RR8FPpPz5Pto4NnWtbu72Q0sO1ZMeDMGpJ7MgFs0URgxx6TPUZJ9rUEDWCzQArqItYiI8MpmZ5kREUoEREBERARLogKVCICIiAiIgIiIJChEQEREAIgRAREQEREBERAUohQFClQgIiICIiAilQgIiICIiAiIgIiICIpKC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data:image/jpeg;base64,/9j/4AAQSkZJRgABAQAAAQABAAD/2wCEAAkGBxIQEhUQEBIQEBUQFRAVDxUVFRcSFRcVFRUXFhUVFhUYHiggGBolGxUVITEhJSkrLi4uFx8zODMtNygtLi4BCgoKDg0OGxAQGi0lHx8tLS0tLS0rLS0rLS0tLS0tKy0tKy0tLS0rKy0tLS0tLSsrLSsrKy0tKystLS0tKy0tN//AABEIALsBDgMBIgACEQEDEQH/xAAcAAEAAQUBAQAAAAAAAAAAAAAAAQIDBAUGBwj/xABLEAABAwIDBAYFBgoHCQAAAAABAAIDBBEFITEGEkFRBxNhcYGRIjKhwdEUQlKSsbMIFTVDU3JzdOHwFhcjMzSisiRERlRigoPCxP/EABoBAQADAQEBAAAAAAAAAAAAAAABAgMEBQb/xAAkEQEAAgIBBAICAwAAAAAAAAAAAQIDESEEEjFBE1EUFQUyYf/aAAwDAQACEQMRAD8A9xRU3S6CpFTdLoKkVN0ugqRU3S6CpFSl0FSKm6XQVIqbpdBUipuiCpFTdLoKkVKXQVIqbpdBUipul0FSKm6XQVIqbpdBUipul0FSKm6XQVIqbpdBCIiAiIgIiICKboUEIpuoQEREBERAUlQiAsXFHSiGQ07Q6Xcd1IJDRvkWbcnIAGxOR00Oiylodv8A8mV37pVfdOQc/wBGfR+cOaaiskNRVyb13F7ntiDtQwu1eeL+2wyuT3y8f/Bu/wALVft4/u16p+NafrOo6+Drb26rrGdZe17bl73tnogzEC0021uHsk6l9bSNkF7tMrAQRe4OdgRY5FblARajEtqaGmf1VRV00L8vQfI1rhfS4vl4rxD8IiZklXSvjc17XU12uaQ5pHWvzDhkQg+hkXLdJeBx19E6nlqY6Npkid1sgBaC03Dc3NFz3q90eYOyioIqaKojq2xma00dg129K9xtZzhkSRrwQdGi1WLbSUdI4NqaqngcdGvka11ue7e9ll4biUNSzrKeWKdmXpRvDxewNjbQ2INjzQZSK1VVLImGSV7I2NF3OeQ1oHMk5BazDNq6Cpf1dPWU0rzo1sjS46nIXudDog3CKSoQEREBERBKhEQEREBFKhAREQEREBEKICIiAtDt/wDkyu/dKr7py3y0O3/5Mrv3Sq+6cg89/Bu/wtV+3Z92uP2joZajaeSCCV1O+WZretabOY007esLT9Lc3rdtsxquw/Bu/wALVft4/u1ov+MP/P8A/KiWZ0s9GlBQ4f8AKqRj4nwviD7vfIJGvO4bhxs03IdcZZEWzy3myu1MlNsx8tcS59OyWKE+sb9d1MJO8cwC5vgNOC23Tp+R5v16b71q5vZPB31uyj6aO5e/r3RgC5c6Ko60NA7Sy3iiGj6H+j2nxOKWuxDrJwZXMY3fc3ecAHPke9p3iSXjloTnfLmOlzZgYZWNgifI6ndH1lKx7i7qg57t+NtzoHAm+XrZ3Nye36DdtKWlp5KCslZSvbK+SMyeg0hzQHNLybBwLdDbUWvmuQ6adpYsQrWSU93wxRCOOTdc0SEOcXlhPrNBNr2GYPYUS9a6e/yS/wDbU/8AqWJ0eYqaPZoVQG8YI617BwLhNLuX7N61+xZnT3+SX/tqf/UtdsLhjqvZf5NH68sVc2Ptf10paPEgDxRDluibY2LGvlOIYoX1RMu4AXvYS/dDnOcWEG1nMAANhY8LLrNi+jSpwvEZKinqYxSO9HqnXdJJGWn0X5Wa5rrEOBztwuQua6CtraeiZUUFbI2ld1plYZf7Mbwa2OSNznH0XDcbkQOK6jD+lJ9Xi34vooIqmAkNE285hAaLyy3sQWABwAsLm2eYQcb0s4icQxiPDJKllPSwOia9z3CONjnN35ZXF1gX7p3W3NuAtvFOkPZXBIqPrsLq6Vs9OWHdbVtmfM24abN3yQ8Eh12jgcuWH0pYbHSY6KiuidPSVTo5HAbzN5gaI5A1zSCXMIDrAjVt7XW52mj2UpImSRU7K10hG7HDVTlwFrlz7yegBkLHO501sHoXRNtI7EcOjllJdLCXQTuNyXPjDSHEnUljmE9pK7G65ro8o6OOiY+gp5aSGpJmbHK4ued4BoebvfYOaxpAvpbmulQSoKIgkKEuiApKhSgXUKVCAiKUEIi12K41DTNJkcL/AEQc1EzoiNtjdajFdoqenuHPDnD5rcz4nQLz/aLbt8oLYTuC+gyv2Erj6mudNnc65j4hY2y/Tpx9NM+XY490kzG7KcNjH0tXeZy9i5U7RVL3bzppSf13D3rXdUNfNTuWWM5Nu+mGtY4h3uzW20sZDZXGVnEOzcO53xXpWH10c7d+NwcOPMHkRwXzvvkaLa4btBLA4OY9zSOR+0cfFWpkmvnljl6aLc14l74rNbSMmjfDK0PZK1zJGm9nNcLOBtzBXneF9JRybOxrubmndPlofYuzwraWmqbdXIAT813on26rorkrLivhvXzC5gWz1LQtcykhZA2Qhzw0mxIFgcyeCs/0UovlXy75Oz5Tfe627t7e3d2+tvVy0W5S6uyYWL4TBWRGCpjbLG4tLmOuAS03GhHEKcIwmCjiEFNG2GNpcWsbewLjc6nmVmKUHJY30b4ZWTGonpgZHG7y174w483BpAJ7eKyq/YXDZxG2Wkhc2BnVwj0mhrLk2AaRxJN9c10SXQYOM4RBWRmCqjbNGS1xa64F26HIhVYThUNJE2CmjbFGze3GC5A3nFx1J4klZl0QcxtF0f4bXyddU0zTIfWexzonOysN8sI3sgMzyWds1spR4a0so4GRb3ruzdI7kHPddxA4C9gtyl0GBjWDU9bH1NVDHOy9wHi9nWI3mnVrrE5jPNc3hnRZhNPIJWUoc5ti3rHvlaCCCDuuJF7hdmiAG2yGVtFJRQgIiIPkHD9qqqA3iqJ2crSPGfOwO6fEL0DZzpnqoQ1lUwVTBkXH0Jbdjm+iT3gLx5S15GmSnY+nqHpgwyRoL3TQk6tfHvW8WEhZzelHCj/vNu0sfYd+S+VhM7mVUah3M+agfV0PSThLshWwg6Z7zftCyBt5hhNhW05PIOv9gXyUKl30neavQSSPIY0uz1ufbkhHL6zp9tMOkeI2VtMXuNmt3wCTyzWzrcSjhB3nC4HqjXx5eK+ctmMJpoR1j2Cd4ubvzaMuDdL9put9X44+QWabDhbL2c1jbNHpvXBM+Xd7RbdboLYdT6ts/bx8F55WVkk53nucb8ysJrSTfXmO1ZkeX8/aua15l148cVYksJB3wLj5w96q6i1pY8x84cxxt2rOazi3xHNGQ7t3R/8Acw+7ks5s6Kwtwxi/Y8XHfyVfyfLuSoAsXMNjqWnLP4rCbizSL6Obk9p17VERM+Gi8+BWZIFeZWNdmDqr2RU7mPJENe6MjRX4JHDiRb+dFfdGpp6feN3eAU9y8RHt0Wzm0tRARZ5czixxLh4XzHgunq+kDqLGWC7X+o5rjr9EgjIrkIoVkyUrJo3QPyDxkeLXfNcO0HNIzWj2zv0+K081dGzpOpz+Zl82qf6yov0LvFw+C8ilp3wvdE/JzDY8jyI7CM1kQxkrWc1vtX8DF9PU/wCsuL9C764+Cf1mxDWF3Z6QPuXmrYVTJFnbsUfNdb8DD9PSm9J0R/MO+sPgsuDpHpj60cre7dPvXk7Gd6uMjKfNaPas9Biexw7dUTtZHN/WYfcr52xof+YZ5O+C8WfFksaNhVoz2U/XY59y90ZthQnITt8nfBbKkxKGb+6ljk7nAnyXgAaVLXOHuSOon2m38XX1Z9EXUrx/Z7aqpgIBe6VnFjyT9VxzB9i9Xw+sbPG2VmjxftHMHtC3x5Yv4ef1HSXwf28SyERFq5nw+iIglFCIKgt7gdER6ZGui1+EUnWyAcBYu7r6LvKenAFhwWOW/bw6MGPunaildu5LJZARmMwdR8FLYFlwMtkdCuO1nfWqIoxqNVk9X5qqOHNZQhVdrdrGbFxGqoqHcdHDiPes7qsslrK4knd7Ln4KN8r1rMy1VXVucbW8QbBaOroZXu3g5rfHP2LqDT38FQMO3hllqtqzprbHw5qHD5xpIPIlZFLiM8Dh1o32cbajtC3dJHfI8FkSYeHZHtUfJvyiMTLpyJGh7TcOAIPYsyCGy0uAEwu6p3qvPodjtLeK6F0ZCxniVoiYXb2CpinzsLmyoJJyV6m3RlldREbW8QtYrhwqQCLCVnq/9TeLT9oWHBgcg1FltXH0geXHiuswKkFS03IDm65HMc1bstM6hFssY6d0+HBnCCNVa/Fh3r6ZL1M7Mg/OHkVQdlGHVw8leMGRjHX4vt5dFhx5a3WQzDjyXpjNmGDiPJXm7OR8SfIK3wZJUt1+L08slw4rCiwpy9iOzsJ+l7PgrTtl4eBcPJT+PeCv8hjh5V+LSFVHh3YvTXbKM4P9ij+ibP0n+VV+DI1/Y4ft53HQ55L0vY2Esp7O0LiW93E+aim2WhabuLn9mg8gt7FGGgNaAANAtsGG1J3Zx9b1lMte2iUUoQut5j4eRFKCFIRVxtuQOZQdLsrCAN4/O92i6yFc9hbAwC3AWXQYfm0dq4s087ejgjjTMhjOoWXFHwPFKaw1WfHGHBcdrOuIUxQWV42AzUsBblqFi4hLdpsbKO5eKtbiOOxsJa1r3ka7trDvKs4VMJ991iCLAg5m3ArF+SWbp3nmTqooi+B++zuc06OHIraK7jhrWuuW6bSFDZvkVXHiUTxmZWHlbLwIUsqaYcXX5lpKiLy1mItDGoaM621WeKXNXI8QgGj/APKVLsVh5k9zSqTvandpizYbvAdhJ9qz6Rptuv1Gh5qwMai5SfVVwY3F9GTyCTG1e7aqan+wrVQtLT2jVbYYpC/LdkHe2/vVUlBvemzx/ikX1LautclM4OyOq6LAHmKVpGhNj3HL4LU01Gdcl1eBYW4uEjwQBnnxPDwW9N2tGnP1V8dcc79unCIi9F86IiICIiAiIgKQoRAUqEQfECIoQSr9H67e9WFcgdZwtzCSR5ddS6AcSunpGWHkuYwf033+jYBdhRx3Xn5uJepgjhlU7brKDXDRIYwFeI5Lkl1RCh1VbUXWFVVjTlYq/JEsGWmJ0yTS60KlvqF4jvpfT+CuNw4uz6wOHYQVranDM7k3zWPNRtHZmexbVa0nboosPA5ZI+hC5UxSX9GSRo/WPxWwhgePzsv1ik1/0jcN7FhoV4UAWo3ahturmd2hwDwsmLEp2f3kYcObD/6lRqWdt7ZElHbgqTCrjMYiOTiWfrAhZsMbJM2lru43RXlhUzbEL0jZCBroyS0ZW+xcvQYVnou/wal6uO2l1r09e67HrssRj1HllCnYMw1oPcLq6im69DWvDxdyhFKhSCIiAiIgIiICIiApUIg+IEREBVM1UAKWhB12zHPmu7oWZLgNlJGl27cXyyORPdzXpGHMyXndRuJex08xNGXGOaqc4BXWMCpfFdckunTFlnA0HmtZU1DjottJAseSEBIGgnjcdSVepaqNrd2YXA0fqQO0LLqKa+fBa2SlLzpYLSJWrOvDdwYW1wD4y17ToRmFElFu5WWjgllgf/YvLLZuAzB4ZjQrcx7SkD/aIg4Aesz0XfVOSnlpuV1kNgsmONX8OdHUt34iee66wcBzssl1NbmncpblrH0gPAKuiw5u96I3T2ZFZ5pythQUdv54JaYmFYnTqNn6MFjXHhqe1b4BYOCw7kQB43Pms8r0cNIrV4ee82vJdQiLZiIiICIiAiIgKQoRAKIiAiIg+Jt3tPtQN7V6NiXRJikWbYmzAZDq3sd42furnqvZGriNpKeZuRPpRPGnG9iPag5oMPCx8vcgB5BZ0tHbUAnLj7jmrUlNbUPb3j3oMaU2IOnat9gu2dTT2aSJmfRfe/g/Ue1amaH0Li2Rv4aErCaomsT5Wra1Z4l7hsptZTVzhEN6OZ2TYiCS4gXO44CztDkujmpTwytwOR8jouf6AdkCN7E5m670dKDqOEkg5fR+svX6zDY5c3NAPBwyP8VyX6SJ5rLsx9baOLPNH05GuasmmXa1uBuboA8cxkfJamSlt80rjtjtWeXdTNS8biXPmlvwWLUU4Gg7l0L4ScjkrfyW+g8VRfblfkFuGZWJXUvouy4O+xdjLQ8AO8rCqsPu0i3A/YrROmlJaXDICGtLSWndaQQbH2Lp8FqnSsLZRvOY4tJ+dbIg+RWvoaO0cbhwAv8AYttT05il3x6sgAd3jQ+5UmdrWmPDNhprnIFbrD6G5GSt0URcQALroKaAMFuPFdWDF3Tt5vU59cLrRbIKURek8xN1CIgIiICIiAiIgm6hEQTdAoRAREQLIiIMOuwqnnBbNDDKDrvsa6/mFyOMdFWHTA9U2SkPAwus3xjcC3yAXdIg8Ixvohq4d51OY6tpGQG7FJ3Wcd0g961myXQ/VTzg1kT6WBhaX77ml8gvmxgYTu3GpOmVrr6KRBZoqRkLGxRMbGyNobG1osGtGQAV5EQFblp2O9ZoKuIomInyROvDAfg8R0BHcfirP4ij+k4eS2wUKk4qT6aRmyR7awYKwcXez4KiTAozxPsW2RR8FPpPz5Pto4NnWtbu72Q0sO1ZMeDMGpJ7MgFs0URgxx6TPUZJ9rUEDWCzQArqItYiI8MpmZ5kREUoEREBERARLogKVCICIiAiIgIiIJChEQEREAIgRAREQEREBERAUohQFClQgIiICIiAilQgIiICIiAiIgIiICIpKCER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Rounded Rectangle 10"/>
          <p:cNvSpPr/>
          <p:nvPr/>
        </p:nvSpPr>
        <p:spPr>
          <a:xfrm>
            <a:off x="3272693" y="3563076"/>
            <a:ext cx="4868583" cy="87739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500" dirty="0" smtClean="0">
                <a:solidFill>
                  <a:srgbClr val="333F50"/>
                </a:solidFill>
              </a:rPr>
              <a:t>CONCLUSIONES</a:t>
            </a:r>
            <a:endParaRPr lang="es-MX" sz="2500" dirty="0">
              <a:solidFill>
                <a:srgbClr val="333F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38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 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 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9656</TotalTime>
  <Words>370</Words>
  <Application>Microsoft Office PowerPoint</Application>
  <PresentationFormat>Personalizado</PresentationFormat>
  <Paragraphs>46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2_Tema de Office</vt:lpstr>
      <vt:lpstr>   EL APARTHEID La adaptación de aspectos culturales europeos en la idiosincrasia africana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Viviana Deschamps</dc:creator>
  <cp:lastModifiedBy>Usuario</cp:lastModifiedBy>
  <cp:revision>548</cp:revision>
  <dcterms:created xsi:type="dcterms:W3CDTF">2014-03-27T16:51:30Z</dcterms:created>
  <dcterms:modified xsi:type="dcterms:W3CDTF">2017-10-17T16:35:16Z</dcterms:modified>
</cp:coreProperties>
</file>