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8" r:id="rId3"/>
    <p:sldId id="282" r:id="rId4"/>
    <p:sldId id="318" r:id="rId5"/>
    <p:sldId id="288" r:id="rId6"/>
    <p:sldId id="291" r:id="rId7"/>
    <p:sldId id="293" r:id="rId8"/>
    <p:sldId id="294" r:id="rId9"/>
    <p:sldId id="300" r:id="rId10"/>
    <p:sldId id="264" r:id="rId11"/>
    <p:sldId id="269" r:id="rId12"/>
    <p:sldId id="314" r:id="rId13"/>
    <p:sldId id="271" r:id="rId14"/>
    <p:sldId id="313" r:id="rId15"/>
    <p:sldId id="272" r:id="rId16"/>
    <p:sldId id="273" r:id="rId17"/>
    <p:sldId id="274" r:id="rId18"/>
    <p:sldId id="302" r:id="rId19"/>
    <p:sldId id="304" r:id="rId20"/>
    <p:sldId id="307" r:id="rId21"/>
    <p:sldId id="306" r:id="rId22"/>
    <p:sldId id="315" r:id="rId23"/>
    <p:sldId id="317" r:id="rId24"/>
    <p:sldId id="275" r:id="rId25"/>
    <p:sldId id="276" r:id="rId26"/>
    <p:sldId id="308" r:id="rId27"/>
    <p:sldId id="310" r:id="rId28"/>
    <p:sldId id="311" r:id="rId29"/>
    <p:sldId id="286" r:id="rId30"/>
    <p:sldId id="312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c:style val="2"/>
  <c:chart>
    <c:autoTitleDeleted val="1"/>
    <c:view3D>
      <c:rotX val="13"/>
      <c:rotY val="19"/>
      <c:rAngAx val="0"/>
      <c:perspective val="46"/>
    </c:view3D>
    <c:floor>
      <c:thickness val="0"/>
      <c:spPr>
        <a:noFill/>
        <a:ln w="9363">
          <a:solidFill>
            <a:srgbClr val="000000"/>
          </a:solidFill>
          <a:prstDash val="solid"/>
          <a:round/>
        </a:ln>
      </c:spPr>
    </c:floor>
    <c:sideWall>
      <c:thickness val="0"/>
      <c:spPr>
        <a:noFill/>
        <a:ln w="9363">
          <a:solidFill>
            <a:srgbClr val="000000"/>
          </a:solidFill>
          <a:prstDash val="solid"/>
        </a:ln>
      </c:spPr>
    </c:sideWall>
    <c:backWall>
      <c:thickness val="0"/>
      <c:spPr>
        <a:noFill/>
        <a:ln w="9363">
          <a:solidFill>
            <a:srgbClr val="000000"/>
          </a:solidFill>
          <a:prstDash val="solid"/>
        </a:ln>
      </c:spPr>
    </c:backWall>
    <c:plotArea>
      <c:layout>
        <c:manualLayout>
          <c:xMode val="edge"/>
          <c:yMode val="edge"/>
          <c:x val="4.9653800943593701E-2"/>
          <c:y val="5.0794150731158609E-2"/>
          <c:w val="0.90285863806901434"/>
          <c:h val="0.89657417822772156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gradFill>
              <a:gsLst>
                <a:gs pos="0">
                  <a:srgbClr val="C76866"/>
                </a:gs>
                <a:gs pos="100000">
                  <a:srgbClr val="C54A47"/>
                </a:gs>
              </a:gsLst>
              <a:lin ang="5400000"/>
            </a:gradFill>
            <a:ln>
              <a:noFill/>
            </a:ln>
          </c:spPr>
          <c:invertIfNegative val="0"/>
          <c:dLbls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900" b="1" i="0" u="none" strike="noStrike" kern="1200" baseline="0">
                    <a:solidFill>
                      <a:srgbClr val="1F497D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  <c:pt idx="0">
                <c:v>Climate, Sun, Beach</c:v>
              </c:pt>
              <c:pt idx="1">
                <c:v>Eco Tourism, Nature, Coastal  hotel facilities</c:v>
              </c:pt>
              <c:pt idx="2">
                <c:v>People &amp; culture</c:v>
              </c:pt>
              <c:pt idx="3">
                <c:v>business</c:v>
              </c:pt>
              <c:pt idx="4">
                <c:v>Other</c:v>
              </c:pt>
            </c:strLit>
          </c:cat>
          <c:val>
            <c:numLit>
              <c:formatCode>General</c:formatCode>
              <c:ptCount val="5"/>
              <c:pt idx="0">
                <c:v>73.5</c:v>
              </c:pt>
              <c:pt idx="1">
                <c:v>2.7</c:v>
              </c:pt>
              <c:pt idx="2">
                <c:v>6.8</c:v>
              </c:pt>
              <c:pt idx="3">
                <c:v>16.100000000000001</c:v>
              </c:pt>
              <c:pt idx="4">
                <c:v>0.9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936640"/>
        <c:axId val="144006144"/>
        <c:axId val="0"/>
      </c:bar3DChart>
      <c:valAx>
        <c:axId val="1440061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1F497D"/>
                </a:solidFill>
                <a:latin typeface="Calibri"/>
              </a:defRPr>
            </a:pPr>
            <a:endParaRPr lang="en-US"/>
          </a:p>
        </c:txPr>
        <c:crossAx val="153936640"/>
        <c:crossesAt val="0"/>
        <c:crossBetween val="between"/>
      </c:valAx>
      <c:catAx>
        <c:axId val="153936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363">
            <a:solidFill>
              <a:srgbClr val="D4E3F4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1" i="0" u="none" strike="noStrike" kern="1200" baseline="0">
                <a:solidFill>
                  <a:srgbClr val="1F497D"/>
                </a:solidFill>
                <a:latin typeface="Calibri"/>
              </a:defRPr>
            </a:pPr>
            <a:endParaRPr lang="en-US"/>
          </a:p>
        </c:txPr>
        <c:crossAx val="144006144"/>
        <c:crossesAt val="0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363">
      <a:solidFill>
        <a:srgbClr val="D4E3F4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0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2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6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2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0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2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9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0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3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F14E0-B1DE-4640-99F5-B01EA0DC272F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7F567-C0DF-4E56-A1E0-208616182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467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26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03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9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10160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02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40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0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0160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167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84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smtClean="0"/>
              <a:t>The </a:t>
            </a:r>
            <a:r>
              <a:rPr lang="en-GB" i="1" dirty="0"/>
              <a:t>Gambia with its friendly and hospitable people, unique flora and fauna and the majestic River Gambia, is a prime destination of choice for a sustainable and responsible tourism that encompasses valued experiences of natural and cultural heritage, wellness, quality products and services.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80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POLITICAL WILL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World Bank Project USD 68 million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Hosting of the OIC Conference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Roads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Biggest Conference Center in West Africa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54" y="-8520"/>
            <a:ext cx="563764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2996951"/>
            <a:ext cx="5652120" cy="38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21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OIC CONFERENCE MAY 2024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964488" cy="53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168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747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694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36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GROUND HANDLING AND LANDING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Gambia Civil Aviation Authority</a:t>
            </a:r>
          </a:p>
          <a:p>
            <a:r>
              <a:rPr lang="en-US" dirty="0" smtClean="0"/>
              <a:t>Gambia International Airlines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56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451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0160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18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769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TOURISM DEVELOPMENT AREA</a:t>
            </a:r>
            <a:br>
              <a:rPr lang="en-US" dirty="0" smtClean="0"/>
            </a:br>
            <a:r>
              <a:rPr lang="en-US" dirty="0" smtClean="0"/>
              <a:t>80KM COASTLINE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4920"/>
            <a:ext cx="8229600" cy="361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28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0160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084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Vueling</a:t>
            </a:r>
            <a:endParaRPr lang="en-US" dirty="0" smtClean="0"/>
          </a:p>
          <a:p>
            <a:r>
              <a:rPr lang="en-US" dirty="0" smtClean="0"/>
              <a:t>Royal Air </a:t>
            </a:r>
            <a:r>
              <a:rPr lang="en-US" dirty="0" err="1" smtClean="0"/>
              <a:t>Maroc</a:t>
            </a:r>
            <a:endParaRPr lang="en-US" dirty="0" smtClean="0"/>
          </a:p>
          <a:p>
            <a:r>
              <a:rPr lang="en-US" dirty="0" smtClean="0"/>
              <a:t>Turkish Airlines</a:t>
            </a:r>
          </a:p>
          <a:p>
            <a:r>
              <a:rPr lang="en-US" dirty="0" smtClean="0"/>
              <a:t>TAP</a:t>
            </a:r>
          </a:p>
          <a:p>
            <a:r>
              <a:rPr lang="en-US" dirty="0" smtClean="0"/>
              <a:t>SN </a:t>
            </a:r>
            <a:r>
              <a:rPr lang="en-US" dirty="0" err="1" smtClean="0"/>
              <a:t>Brusells</a:t>
            </a:r>
            <a:endParaRPr lang="en-US" dirty="0" smtClean="0"/>
          </a:p>
          <a:p>
            <a:r>
              <a:rPr lang="en-US" dirty="0" smtClean="0"/>
              <a:t>Potentially </a:t>
            </a:r>
            <a:r>
              <a:rPr lang="en-US" dirty="0" err="1" smtClean="0"/>
              <a:t>Binter</a:t>
            </a:r>
            <a:r>
              <a:rPr lang="en-US" dirty="0" smtClean="0"/>
              <a:t> Canarias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4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WINNER OF THE 2019 TOURISM DESTINATION OF THE YEAR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cap="all" dirty="0"/>
          </a:p>
          <a:p>
            <a:r>
              <a:rPr lang="en-US" dirty="0"/>
              <a:t>The Gambia </a:t>
            </a:r>
            <a:r>
              <a:rPr lang="en-US" dirty="0" err="1"/>
              <a:t>recieved</a:t>
            </a:r>
            <a:r>
              <a:rPr lang="en-US" dirty="0"/>
              <a:t> the Golden Sun Award for Tourism Destination of the Year in </a:t>
            </a:r>
            <a:r>
              <a:rPr lang="en-US" dirty="0" smtClean="0"/>
              <a:t>2019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29" y="1600200"/>
            <a:ext cx="32729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067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Hotels and other forms of accommodation</a:t>
            </a:r>
          </a:p>
          <a:p>
            <a:r>
              <a:rPr lang="en-US" dirty="0" smtClean="0"/>
              <a:t>Aviation/Airlines</a:t>
            </a:r>
          </a:p>
          <a:p>
            <a:r>
              <a:rPr lang="en-US" dirty="0" smtClean="0"/>
              <a:t>Tour operators</a:t>
            </a:r>
          </a:p>
          <a:p>
            <a:r>
              <a:rPr lang="en-US" dirty="0" smtClean="0"/>
              <a:t>Travel Agencies</a:t>
            </a:r>
          </a:p>
          <a:p>
            <a:r>
              <a:rPr lang="en-US" dirty="0" smtClean="0"/>
              <a:t>River Transport</a:t>
            </a:r>
          </a:p>
          <a:p>
            <a:r>
              <a:rPr lang="en-US" dirty="0" smtClean="0"/>
              <a:t>Poultry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Ecotourism</a:t>
            </a:r>
          </a:p>
          <a:p>
            <a:r>
              <a:rPr lang="en-US" dirty="0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20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1016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622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556792"/>
            <a:ext cx="2454424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96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Smallest country in West Africa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Population: 2.8 million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Capital: Banjul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Currency </a:t>
            </a:r>
            <a:r>
              <a:rPr lang="en-US" sz="2000" dirty="0" err="1" smtClean="0"/>
              <a:t>Dalasis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Official Language: English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Size: 480km long and 25 to 30 km on either side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River Gambia is the most important Geographical feature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Multiple ethic groups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Tourism most important sector of the Economy</a:t>
            </a:r>
            <a:endParaRPr lang="en-US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4" y="0"/>
            <a:ext cx="5299075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02433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4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TOURISM: “THE GOOSE THAT LAYS THE EGG”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Supports 42,000 direct jobs</a:t>
            </a:r>
          </a:p>
          <a:p>
            <a:r>
              <a:rPr lang="en-US" dirty="0" smtClean="0"/>
              <a:t>Indirectly supports 40,000 jobs</a:t>
            </a:r>
          </a:p>
          <a:p>
            <a:r>
              <a:rPr lang="en-US" dirty="0" smtClean="0"/>
              <a:t>Generates USD 85 million in foreign exchange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18680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60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TOURISM ARRIVALS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182,795 arrivals (78%)</a:t>
            </a:r>
          </a:p>
          <a:p>
            <a:r>
              <a:rPr lang="en-US" dirty="0" smtClean="0"/>
              <a:t>British </a:t>
            </a:r>
          </a:p>
          <a:p>
            <a:r>
              <a:rPr lang="en-US" dirty="0" smtClean="0"/>
              <a:t>Dutch</a:t>
            </a:r>
          </a:p>
          <a:p>
            <a:r>
              <a:rPr lang="en-US" dirty="0" smtClean="0"/>
              <a:t>Spanish</a:t>
            </a:r>
          </a:p>
          <a:p>
            <a:r>
              <a:rPr lang="en-US" dirty="0" smtClean="0"/>
              <a:t>Belgian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6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Attractions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052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0160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944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231</Words>
  <Application>Microsoft Office PowerPoint</Application>
  <PresentationFormat>On-screen Show (4:3)</PresentationFormat>
  <Paragraphs>53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OIC CONFERENCE MAY 2024</vt:lpstr>
      <vt:lpstr>WINNER OF THE 2019 TOURISM DESTINATION OF THE YEAR </vt:lpstr>
      <vt:lpstr>PowerPoint Presentation</vt:lpstr>
      <vt:lpstr>PowerPoint Presentation</vt:lpstr>
      <vt:lpstr>TOURISM: “THE GOOSE THAT LAYS THE EGG” </vt:lpstr>
      <vt:lpstr>TOURISM ARRIVALS</vt:lpstr>
      <vt:lpstr>Main Attractions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</vt:lpstr>
      <vt:lpstr>POLITICAL WILL</vt:lpstr>
      <vt:lpstr>PowerPoint Presentation</vt:lpstr>
      <vt:lpstr>PowerPoint Presentation</vt:lpstr>
      <vt:lpstr>PowerPoint Presentation</vt:lpstr>
      <vt:lpstr>GROUND HANDLING AND LANDING INCENTIVES</vt:lpstr>
      <vt:lpstr>PowerPoint Presentation</vt:lpstr>
      <vt:lpstr>PowerPoint Presentation</vt:lpstr>
      <vt:lpstr>PowerPoint Presentation</vt:lpstr>
      <vt:lpstr>TOURISM DEVELOPMENT AREA 80KM COASTLINE</vt:lpstr>
      <vt:lpstr>PowerPoint Presentation</vt:lpstr>
      <vt:lpstr>AIR ACCESS</vt:lpstr>
      <vt:lpstr>INVESTMENT OPPORTUNITIES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lamin fatty</dc:creator>
  <cp:lastModifiedBy>lamin fatty</cp:lastModifiedBy>
  <cp:revision>34</cp:revision>
  <dcterms:created xsi:type="dcterms:W3CDTF">2024-06-09T21:19:42Z</dcterms:created>
  <dcterms:modified xsi:type="dcterms:W3CDTF">2024-06-10T10:47:04Z</dcterms:modified>
</cp:coreProperties>
</file>