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 autoCompressPictures="0">
  <p:sldMasterIdLst>
    <p:sldMasterId id="2147483648" r:id="rId1"/>
  </p:sldMasterIdLst>
  <p:notesMasterIdLst>
    <p:notesMasterId r:id="rId13"/>
  </p:notesMasterIdLst>
  <p:sldIdLst>
    <p:sldId id="268" r:id="rId2"/>
    <p:sldId id="257" r:id="rId3"/>
    <p:sldId id="258" r:id="rId4"/>
    <p:sldId id="259" r:id="rId5"/>
    <p:sldId id="287" r:id="rId6"/>
    <p:sldId id="261" r:id="rId7"/>
    <p:sldId id="264" r:id="rId8"/>
    <p:sldId id="263" r:id="rId9"/>
    <p:sldId id="265" r:id="rId10"/>
    <p:sldId id="266" r:id="rId11"/>
    <p:sldId id="267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0"/>
    <p:restoredTop sz="94610"/>
  </p:normalViewPr>
  <p:slideViewPr>
    <p:cSldViewPr snapToGrid="0" snapToObjects="1">
      <p:cViewPr>
        <p:scale>
          <a:sx n="174" d="100"/>
          <a:sy n="174" d="100"/>
        </p:scale>
        <p:origin x="14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5745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5b6e513db8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5b6e513db8_0_5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CBE42-F80B-75F6-569A-6158FE8BD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15B076-EB88-8E77-9893-096398AEED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88680D-A052-E0C6-641C-3F195101D0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5068F-CD15-564F-667B-8D4E0EBC1C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5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32325" y="1516888"/>
            <a:ext cx="4628100" cy="167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32313" y="3197001"/>
            <a:ext cx="4397400" cy="4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4690B84-8288-A6EE-420E-D1820B2F9F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7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ctrTitle"/>
          </p:nvPr>
        </p:nvSpPr>
        <p:spPr>
          <a:xfrm>
            <a:off x="83127" y="1964175"/>
            <a:ext cx="5972375" cy="139398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dirty="0">
                <a:solidFill>
                  <a:schemeClr val="tx2"/>
                </a:solidFill>
              </a:rPr>
              <a:t>The Importance of Data Engineering in Africa</a:t>
            </a:r>
            <a:br>
              <a:rPr lang="fr-FR" sz="3200" dirty="0">
                <a:solidFill>
                  <a:schemeClr val="tx2"/>
                </a:solidFill>
              </a:rPr>
            </a:br>
            <a:endParaRPr lang="fr-FR" sz="3200" dirty="0">
              <a:solidFill>
                <a:schemeClr val="tx2"/>
              </a:solidFill>
            </a:endParaRPr>
          </a:p>
        </p:txBody>
      </p:sp>
      <p:sp>
        <p:nvSpPr>
          <p:cNvPr id="3" name="Google Shape;53;p16">
            <a:extLst>
              <a:ext uri="{FF2B5EF4-FFF2-40B4-BE49-F238E27FC236}">
                <a16:creationId xmlns:a16="http://schemas.microsoft.com/office/drawing/2014/main" id="{9D34E36E-B2E1-D474-5630-5EB54852C7D7}"/>
              </a:ext>
            </a:extLst>
          </p:cNvPr>
          <p:cNvSpPr txBox="1">
            <a:spLocks/>
          </p:cNvSpPr>
          <p:nvPr/>
        </p:nvSpPr>
        <p:spPr>
          <a:xfrm>
            <a:off x="230139" y="4155186"/>
            <a:ext cx="3936327" cy="4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None/>
              <a:defRPr sz="16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800" b="0" i="0" u="none" strike="noStrike" cap="none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marL="0" indent="0"/>
            <a:r>
              <a:rPr lang="fr-ML" sz="1400" dirty="0"/>
              <a:t>Date : </a:t>
            </a:r>
            <a:r>
              <a:rPr lang="fr-ML" sz="1400" dirty="0">
                <a:solidFill>
                  <a:srgbClr val="ED6905"/>
                </a:solidFill>
              </a:rPr>
              <a:t>08/05/2026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D2CAE6F-1E2A-D9D8-670F-AA5A4A66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011" y="1128129"/>
            <a:ext cx="3027057" cy="302705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3872D0A-EC86-41B0-C364-5BF2163CD3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6063"/>
            <a:ext cx="898902" cy="89890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F797B245-3CBE-4785-9ACB-793BE14DD6FB}"/>
              </a:ext>
            </a:extLst>
          </p:cNvPr>
          <p:cNvSpPr txBox="1"/>
          <p:nvPr/>
        </p:nvSpPr>
        <p:spPr>
          <a:xfrm>
            <a:off x="230139" y="4484747"/>
            <a:ext cx="350923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/>
            <a:r>
              <a:rPr lang="fr-ML" sz="1000" dirty="0" err="1">
                <a:latin typeface="Helvetica" pitchFamily="2" charset="0"/>
              </a:rPr>
              <a:t>Presentation</a:t>
            </a:r>
            <a:r>
              <a:rPr lang="fr-ML" sz="1000" dirty="0">
                <a:latin typeface="Helvetica" pitchFamily="2" charset="0"/>
              </a:rPr>
              <a:t>: </a:t>
            </a:r>
            <a:r>
              <a:rPr lang="fr-ML" sz="1000" b="1" dirty="0">
                <a:latin typeface="Helvetica" pitchFamily="2" charset="0"/>
              </a:rPr>
              <a:t>Fatoumata Lassana SISSOKO</a:t>
            </a:r>
          </a:p>
        </p:txBody>
      </p:sp>
      <p:sp>
        <p:nvSpPr>
          <p:cNvPr id="10" name="Google Shape;51;p16">
            <a:extLst>
              <a:ext uri="{FF2B5EF4-FFF2-40B4-BE49-F238E27FC236}">
                <a16:creationId xmlns:a16="http://schemas.microsoft.com/office/drawing/2014/main" id="{2EAEC3C8-1E34-F475-68DD-E1482B05B50F}"/>
              </a:ext>
            </a:extLst>
          </p:cNvPr>
          <p:cNvSpPr txBox="1">
            <a:spLocks/>
          </p:cNvSpPr>
          <p:nvPr/>
        </p:nvSpPr>
        <p:spPr>
          <a:xfrm>
            <a:off x="83127" y="2812505"/>
            <a:ext cx="5691021" cy="1237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ontserrat"/>
              <a:buNone/>
              <a:defRPr sz="5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fr-FR" sz="2000" dirty="0" err="1">
                <a:solidFill>
                  <a:srgbClr val="FF4E00"/>
                </a:solidFill>
              </a:rPr>
              <a:t>Transforming</a:t>
            </a:r>
            <a:r>
              <a:rPr lang="fr-FR" sz="2000" dirty="0">
                <a:solidFill>
                  <a:srgbClr val="FF4E00"/>
                </a:solidFill>
              </a:rPr>
              <a:t> data </a:t>
            </a:r>
            <a:r>
              <a:rPr lang="fr-FR" sz="2000" dirty="0" err="1">
                <a:solidFill>
                  <a:srgbClr val="FF4E00"/>
                </a:solidFill>
              </a:rPr>
              <a:t>into</a:t>
            </a:r>
            <a:r>
              <a:rPr lang="fr-FR" sz="2000" dirty="0">
                <a:solidFill>
                  <a:srgbClr val="FF4E00"/>
                </a:solidFill>
              </a:rPr>
              <a:t> </a:t>
            </a:r>
            <a:r>
              <a:rPr lang="fr-FR" sz="2000" dirty="0" err="1">
                <a:solidFill>
                  <a:srgbClr val="FF4E00"/>
                </a:solidFill>
              </a:rPr>
              <a:t>economic</a:t>
            </a:r>
            <a:r>
              <a:rPr lang="fr-FR" sz="2000" dirty="0">
                <a:solidFill>
                  <a:srgbClr val="FF4E00"/>
                </a:solidFill>
              </a:rPr>
              <a:t> power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5" name="Graphique 14">
            <a:extLst>
              <a:ext uri="{FF2B5EF4-FFF2-40B4-BE49-F238E27FC236}">
                <a16:creationId xmlns:a16="http://schemas.microsoft.com/office/drawing/2014/main" id="{8F979586-516A-B9DB-96D7-2677212661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61801" y="176688"/>
            <a:ext cx="847203" cy="6354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Africa's Three Choices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731520" y="1463040"/>
            <a:ext cx="7680960" cy="640080"/>
          </a:xfrm>
          <a:prstGeom prst="rect">
            <a:avLst/>
          </a:prstGeom>
          <a:solidFill>
            <a:srgbClr val="333333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4" name="Shape 2"/>
          <p:cNvSpPr/>
          <p:nvPr/>
        </p:nvSpPr>
        <p:spPr>
          <a:xfrm>
            <a:off x="914400" y="155448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91440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6600"/>
                </a:solidFill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554480" y="1600200"/>
            <a:ext cx="6675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Remain a consumer of technologies designed elsewhere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2240280"/>
            <a:ext cx="7680960" cy="640080"/>
          </a:xfrm>
          <a:prstGeom prst="rect">
            <a:avLst/>
          </a:prstGeom>
          <a:solidFill>
            <a:srgbClr val="333333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8" name="Shape 6"/>
          <p:cNvSpPr/>
          <p:nvPr/>
        </p:nvSpPr>
        <p:spPr>
          <a:xfrm>
            <a:off x="914400" y="2331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91440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6600"/>
                </a:solidFill>
              </a:rPr>
              <a:t>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554480" y="2377440"/>
            <a:ext cx="6675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Become a provider of raw data for global tech giants (GAFA)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31520" y="3017520"/>
            <a:ext cx="7680960" cy="640080"/>
          </a:xfrm>
          <a:prstGeom prst="rect">
            <a:avLst/>
          </a:prstGeom>
          <a:solidFill>
            <a:srgbClr val="FF9940"/>
          </a:solidFill>
          <a:ln/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914400" y="310896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91440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6600"/>
                </a:solidFill>
              </a:rPr>
              <a:t>3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554480" y="3154680"/>
            <a:ext cx="6675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Master data engineering and create value locally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1520" y="384048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Choice 3 requires: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97280" y="420624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Invest in training (bootcamps, universities)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Build local infrastructure (data centers, cloud)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Regulate intelligently (protect without stifling)</a:t>
            </a:r>
            <a:endParaRPr lang="en-US" sz="13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0ABCC98-C5B6-D1CE-4B6D-0F0C1464E5DD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CC5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 Forward</a:t>
            </a:r>
            <a:endParaRPr lang="en-US" sz="4200" dirty="0"/>
          </a:p>
        </p:txBody>
      </p:sp>
      <p:sp>
        <p:nvSpPr>
          <p:cNvPr id="3" name="Shape 1"/>
          <p:cNvSpPr/>
          <p:nvPr/>
        </p:nvSpPr>
        <p:spPr>
          <a:xfrm>
            <a:off x="914400" y="2011680"/>
            <a:ext cx="7315200" cy="2011680"/>
          </a:xfrm>
          <a:prstGeom prst="rect">
            <a:avLst/>
          </a:prstGeom>
          <a:solidFill>
            <a:srgbClr val="FFFFFF"/>
          </a:solidFill>
          <a:ln/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1188720" y="228600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6600"/>
                </a:solidFill>
              </a:rPr>
              <a:t>West African platforms prove it's possible.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88720" y="2743200"/>
            <a:ext cx="6766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333333"/>
                </a:solidFill>
              </a:rPr>
              <a:t>Orange processes billions of transactions (</a:t>
            </a:r>
            <a:r>
              <a:rPr lang="en-US" sz="1500" dirty="0" err="1">
                <a:solidFill>
                  <a:srgbClr val="333333"/>
                </a:solidFill>
              </a:rPr>
              <a:t>OrangeMoney</a:t>
            </a:r>
            <a:r>
              <a:rPr lang="en-US" sz="1500" dirty="0">
                <a:solidFill>
                  <a:srgbClr val="333333"/>
                </a:solidFill>
              </a:rPr>
              <a:t>, users’ call, …) 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188720" y="3108960"/>
            <a:ext cx="6766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333333"/>
                </a:solidFill>
              </a:rPr>
              <a:t>The know-how is here.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88720" y="3474720"/>
            <a:ext cx="6766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C5200"/>
                </a:solidFill>
              </a:rPr>
              <a:t>Now we must industrialize it.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914400" y="4389120"/>
            <a:ext cx="6858000" cy="640080"/>
          </a:xfrm>
          <a:prstGeom prst="rect">
            <a:avLst/>
          </a:prstGeom>
          <a:solidFill>
            <a:srgbClr val="FF660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1269188" y="43434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i="1" dirty="0">
                <a:solidFill>
                  <a:srgbClr val="FFFFFF"/>
                </a:solidFill>
              </a:rPr>
              <a:t>"Data is the oil of the 21st century.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20394" y="47091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</a:rPr>
              <a:t>This time, Africa must own its refineries."</a:t>
            </a:r>
            <a:endParaRPr lang="en-US" sz="14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556923B-70B6-2F0B-1911-83C73EE1373A}"/>
              </a:ext>
            </a:extLst>
          </p:cNvPr>
          <p:cNvSpPr txBox="1"/>
          <p:nvPr/>
        </p:nvSpPr>
        <p:spPr>
          <a:xfrm>
            <a:off x="8727034" y="477416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African Data Paradox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solidFill>
            <a:srgbClr val="CC520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731520" y="1417317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600 million African internet users generate as much data as 300 million Europeans, but Africa hosts less than 6% of the world's data centers.</a:t>
            </a:r>
          </a:p>
          <a:p>
            <a:pPr algn="ctr"/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6916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669067"/>
              </p:ext>
            </p:extLst>
          </p:nvPr>
        </p:nvGraphicFramePr>
        <p:xfrm>
          <a:off x="914400" y="2194560"/>
          <a:ext cx="7315200" cy="2285997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Region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Internet Users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Data Centers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% of Global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Asia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~2.9 billion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~1,598-2,068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18-24%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Europe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~750 million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~2,768-3,346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31-38%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Africa</a:t>
                      </a:r>
                      <a:endParaRPr lang="en-US" sz="1200" b="1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~570 million</a:t>
                      </a:r>
                      <a:endParaRPr lang="en-US" sz="1200" b="1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~121-494</a:t>
                      </a:r>
                      <a:endParaRPr lang="en-US" sz="1200" b="1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1-6%</a:t>
                      </a:r>
                      <a:endParaRPr lang="en-US" sz="1200" b="1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North America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~350 million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~5,767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~65%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South America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~470 million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~492-654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6-7%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Oceania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~30 million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~300-401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3-5%</a:t>
                      </a:r>
                      <a:endParaRPr lang="en-US" sz="1200" dirty="0"/>
                    </a:p>
                  </a:txBody>
                  <a:tcPr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333333"/>
                </a:solidFill>
              </a:rPr>
              <a:t>Sources: World Bank, Data Center Map (2024),…</a:t>
            </a:r>
            <a:endParaRPr lang="en-US" sz="9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3E89801-19F1-714C-13E0-8102FBF64A85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Gap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8229600" cy="1371600"/>
          </a:xfrm>
          <a:prstGeom prst="rect">
            <a:avLst/>
          </a:prstGeom>
          <a:solidFill>
            <a:srgbClr val="F5F5F5"/>
          </a:solidFill>
          <a:ln w="254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📱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1554480" y="137160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5200"/>
                </a:solidFill>
              </a:rPr>
              <a:t>300M African users on Facebook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554480" y="178308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But servers in Europe/USA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554480" y="210312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6600"/>
                </a:solidFill>
              </a:rPr>
              <a:t>→ High latency, value leaves the continent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17830" y="2840990"/>
            <a:ext cx="8229600" cy="1371600"/>
          </a:xfrm>
          <a:prstGeom prst="rect">
            <a:avLst/>
          </a:prstGeom>
          <a:solidFill>
            <a:srgbClr val="F5F5F5"/>
          </a:solidFill>
          <a:ln w="254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1554480" y="30175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5200"/>
                </a:solidFill>
              </a:rPr>
              <a:t>Raw data without infrastructure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554480" y="34290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Like crude oil without refineries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554480" y="37490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6600"/>
                </a:solidFill>
              </a:rPr>
              <a:t>→ Potential wealth, zero value creation</a:t>
            </a:r>
            <a:endParaRPr lang="en-US" sz="1300" dirty="0"/>
          </a:p>
        </p:txBody>
      </p:sp>
      <p:pic>
        <p:nvPicPr>
          <p:cNvPr id="14" name="Graphique 13" descr="Ancrer avec un remplissage uni">
            <a:extLst>
              <a:ext uri="{FF2B5EF4-FFF2-40B4-BE49-F238E27FC236}">
                <a16:creationId xmlns:a16="http://schemas.microsoft.com/office/drawing/2014/main" id="{6390EF84-6556-7558-3503-3A6A905F9F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" y="3127709"/>
            <a:ext cx="758491" cy="75849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F8A736BF-103F-4727-5D52-E80E8E3CB285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Data Engineering?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79"/>
            <a:ext cx="8229600" cy="827773"/>
          </a:xfrm>
          <a:prstGeom prst="rect">
            <a:avLst/>
          </a:prstGeom>
          <a:solidFill>
            <a:srgbClr val="FF994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731520" y="12344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Building the highways through which data flows: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</a:rPr>
              <a:t>Collection • Storage • Transformation • Delivery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03120"/>
            <a:ext cx="8229600" cy="2103120"/>
          </a:xfrm>
          <a:prstGeom prst="rect">
            <a:avLst/>
          </a:prstGeom>
          <a:solidFill>
            <a:srgbClr val="F5F5F5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640080" y="2286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5200"/>
                </a:solidFill>
              </a:rPr>
              <a:t>Example: Paying 500 FCFA with Orange Money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2743200"/>
            <a:ext cx="7315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300" dirty="0">
                <a:solidFill>
                  <a:srgbClr val="333333"/>
                </a:solidFill>
              </a:rPr>
              <a:t>✓ Data engineering collects the transaction</a:t>
            </a:r>
            <a:endParaRPr lang="en-US" sz="13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300" dirty="0">
                <a:solidFill>
                  <a:srgbClr val="333333"/>
                </a:solidFill>
              </a:rPr>
              <a:t>✓ Validates in &lt;2 seconds (even on 2G network)</a:t>
            </a:r>
            <a:endParaRPr lang="en-US" sz="13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300" dirty="0">
                <a:solidFill>
                  <a:srgbClr val="333333"/>
                </a:solidFill>
              </a:rPr>
              <a:t>✓ Makes it available in your history</a:t>
            </a:r>
            <a:endParaRPr lang="en-US" sz="1300" dirty="0"/>
          </a:p>
          <a:p>
            <a:pPr marL="0" indent="0">
              <a:lnSpc>
                <a:spcPts val="2000"/>
              </a:lnSpc>
              <a:buNone/>
            </a:pPr>
            <a:r>
              <a:rPr lang="en-US" sz="1300" dirty="0">
                <a:solidFill>
                  <a:srgbClr val="333333"/>
                </a:solidFill>
              </a:rPr>
              <a:t>✓ Feeds ML models (credit scoring)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4023360"/>
            <a:ext cx="7863840" cy="274320"/>
          </a:xfrm>
          <a:prstGeom prst="rect">
            <a:avLst/>
          </a:prstGeom>
          <a:solidFill>
            <a:srgbClr val="CC520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640080" y="40233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Without solid data engineering: failed transactions, blocked money, no traceability</a:t>
            </a:r>
            <a:endParaRPr lang="en-US" sz="11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14B40E-82C6-BFD2-99D0-FE8A1BC63D6D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FE7F8-2C20-EC2A-4F97-33F92249D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6D5B9B3-3A9C-D619-CA84-EF322D7D778B}"/>
              </a:ext>
            </a:extLst>
          </p:cNvPr>
          <p:cNvSpPr/>
          <p:nvPr/>
        </p:nvSpPr>
        <p:spPr>
          <a:xfrm>
            <a:off x="0" y="19884"/>
            <a:ext cx="9144000" cy="475488"/>
          </a:xfrm>
          <a:prstGeom prst="rect">
            <a:avLst/>
          </a:prstGeom>
          <a:solidFill>
            <a:srgbClr val="FF7900"/>
          </a:solidFill>
          <a:ln w="12700">
            <a:solidFill>
              <a:srgbClr val="FF7900"/>
            </a:solidFill>
            <a:prstDash val="solid"/>
          </a:ln>
        </p:spPr>
        <p:txBody>
          <a:bodyPr/>
          <a:lstStyle/>
          <a:p>
            <a:endParaRPr lang="fr-FR" dirty="0">
              <a:latin typeface="Helvetica" pitchFamily="2" charset="0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33758BB-FC8A-66D9-6773-63C7068DB072}"/>
              </a:ext>
            </a:extLst>
          </p:cNvPr>
          <p:cNvSpPr/>
          <p:nvPr/>
        </p:nvSpPr>
        <p:spPr>
          <a:xfrm>
            <a:off x="-152400" y="142495"/>
            <a:ext cx="9144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The 3 Pillars of Data Engineering</a:t>
            </a:r>
          </a:p>
          <a:p>
            <a:pPr algn="ctr"/>
            <a:endParaRPr lang="en-US" dirty="0"/>
          </a:p>
        </p:txBody>
      </p:sp>
      <p:sp>
        <p:nvSpPr>
          <p:cNvPr id="100" name="CardHeader0">
            <a:extLst>
              <a:ext uri="{FF2B5EF4-FFF2-40B4-BE49-F238E27FC236}">
                <a16:creationId xmlns:a16="http://schemas.microsoft.com/office/drawing/2014/main" id="{94DDE6D2-96FB-AA1C-1707-466F7946D96B}"/>
              </a:ext>
            </a:extLst>
          </p:cNvPr>
          <p:cNvSpPr/>
          <p:nvPr/>
        </p:nvSpPr>
        <p:spPr>
          <a:xfrm>
            <a:off x="415776" y="1339298"/>
            <a:ext cx="2386608" cy="448860"/>
          </a:xfrm>
          <a:prstGeom prst="roundRect">
            <a:avLst>
              <a:gd name="adj" fmla="val 0"/>
            </a:avLst>
          </a:prstGeom>
          <a:solidFill>
            <a:srgbClr val="2E7D32"/>
          </a:solidFill>
          <a:ln>
            <a:noFill/>
          </a:ln>
        </p:spPr>
        <p:txBody>
          <a:bodyPr lIns="91440" tIns="45720" rIns="91440" bIns="45720" anchor="ctr" anchorCtr="0"/>
          <a:lstStyle/>
          <a:p>
            <a:pPr algn="ctr">
              <a:buNone/>
            </a:pPr>
            <a:r>
              <a:rPr lang="fr-FR" sz="1600" b="1" dirty="0">
                <a:solidFill>
                  <a:srgbClr val="FFFFFF"/>
                </a:solidFill>
                <a:latin typeface="Helvetica"/>
              </a:rPr>
              <a:t>Pipelines</a:t>
            </a:r>
          </a:p>
        </p:txBody>
      </p:sp>
      <p:sp>
        <p:nvSpPr>
          <p:cNvPr id="101" name="CardBody0">
            <a:extLst>
              <a:ext uri="{FF2B5EF4-FFF2-40B4-BE49-F238E27FC236}">
                <a16:creationId xmlns:a16="http://schemas.microsoft.com/office/drawing/2014/main" id="{D48DD51F-7B1F-DDC9-E5B5-07642B6F7404}"/>
              </a:ext>
            </a:extLst>
          </p:cNvPr>
          <p:cNvSpPr/>
          <p:nvPr/>
        </p:nvSpPr>
        <p:spPr>
          <a:xfrm>
            <a:off x="415776" y="1779662"/>
            <a:ext cx="2386608" cy="1747766"/>
          </a:xfrm>
          <a:prstGeom prst="roundRect">
            <a:avLst>
              <a:gd name="adj" fmla="val 0"/>
            </a:avLst>
          </a:prstGeom>
          <a:solidFill>
            <a:srgbClr val="E8F5E9"/>
          </a:solidFill>
          <a:ln w="12700">
            <a:solidFill>
              <a:srgbClr val="2E7D32"/>
            </a:solidFill>
          </a:ln>
        </p:spPr>
        <p:txBody>
          <a:bodyPr lIns="137160" tIns="91440" rIns="91440" bIns="45720" anchor="t" anchorCtr="0"/>
          <a:lstStyle/>
          <a:p>
            <a:pPr marL="228600" indent="-228600" algn="l">
              <a:lnSpc>
                <a:spcPts val="2200"/>
              </a:lnSpc>
              <a:spcBef>
                <a:spcPts val="400"/>
              </a:spcBef>
              <a:buFont typeface="Arial"/>
              <a:buChar char="●"/>
            </a:pPr>
            <a:r>
              <a:rPr lang="fr-FR" sz="1400" dirty="0" err="1">
                <a:solidFill>
                  <a:srgbClr val="1B5E20"/>
                </a:solidFill>
                <a:latin typeface="Helvetica"/>
              </a:rPr>
              <a:t>Collect</a:t>
            </a:r>
            <a:r>
              <a:rPr lang="fr-FR" sz="1400" dirty="0">
                <a:solidFill>
                  <a:srgbClr val="1B5E20"/>
                </a:solidFill>
                <a:latin typeface="Helvetica"/>
              </a:rPr>
              <a:t> &amp; move data</a:t>
            </a:r>
          </a:p>
        </p:txBody>
      </p:sp>
      <p:sp>
        <p:nvSpPr>
          <p:cNvPr id="102" name="CardHeader1">
            <a:extLst>
              <a:ext uri="{FF2B5EF4-FFF2-40B4-BE49-F238E27FC236}">
                <a16:creationId xmlns:a16="http://schemas.microsoft.com/office/drawing/2014/main" id="{082BCA81-AE7F-5EEA-59AD-720A3C1C2FA7}"/>
              </a:ext>
            </a:extLst>
          </p:cNvPr>
          <p:cNvSpPr/>
          <p:nvPr/>
        </p:nvSpPr>
        <p:spPr>
          <a:xfrm>
            <a:off x="3285976" y="1336328"/>
            <a:ext cx="2386608" cy="448860"/>
          </a:xfrm>
          <a:prstGeom prst="roundRect">
            <a:avLst>
              <a:gd name="adj" fmla="val 0"/>
            </a:avLst>
          </a:prstGeom>
          <a:solidFill>
            <a:srgbClr val="1565C0"/>
          </a:solidFill>
          <a:ln>
            <a:noFill/>
          </a:ln>
        </p:spPr>
        <p:txBody>
          <a:bodyPr lIns="91440" tIns="45720" rIns="91440" bIns="45720" anchor="ctr" anchorCtr="0"/>
          <a:lstStyle/>
          <a:p>
            <a:pPr algn="ctr">
              <a:buNone/>
            </a:pPr>
            <a:r>
              <a:rPr lang="fr-FR" sz="1600" b="1" dirty="0">
                <a:solidFill>
                  <a:srgbClr val="FFFFFF"/>
                </a:solidFill>
                <a:latin typeface="Helvetica"/>
              </a:rPr>
              <a:t>Stockage</a:t>
            </a:r>
          </a:p>
        </p:txBody>
      </p:sp>
      <p:sp>
        <p:nvSpPr>
          <p:cNvPr id="103" name="CardBody1">
            <a:extLst>
              <a:ext uri="{FF2B5EF4-FFF2-40B4-BE49-F238E27FC236}">
                <a16:creationId xmlns:a16="http://schemas.microsoft.com/office/drawing/2014/main" id="{217B7CCE-9EE5-7A05-BE27-0281D14E609A}"/>
              </a:ext>
            </a:extLst>
          </p:cNvPr>
          <p:cNvSpPr/>
          <p:nvPr/>
        </p:nvSpPr>
        <p:spPr>
          <a:xfrm>
            <a:off x="3285976" y="1779662"/>
            <a:ext cx="2386608" cy="1747766"/>
          </a:xfrm>
          <a:prstGeom prst="roundRect">
            <a:avLst>
              <a:gd name="adj" fmla="val 0"/>
            </a:avLst>
          </a:prstGeom>
          <a:solidFill>
            <a:srgbClr val="E3F2FD"/>
          </a:solidFill>
          <a:ln w="12700">
            <a:solidFill>
              <a:srgbClr val="1565C0"/>
            </a:solidFill>
          </a:ln>
        </p:spPr>
        <p:txBody>
          <a:bodyPr lIns="137160" tIns="91440" rIns="91440" bIns="45720" anchor="t" anchorCtr="0"/>
          <a:lstStyle/>
          <a:p>
            <a:pPr algn="l">
              <a:lnSpc>
                <a:spcPts val="2200"/>
              </a:lnSpc>
              <a:spcBef>
                <a:spcPts val="400"/>
              </a:spcBef>
            </a:pPr>
            <a:endParaRPr lang="fr-FR" sz="1400" dirty="0">
              <a:solidFill>
                <a:srgbClr val="0D47A1"/>
              </a:solidFill>
              <a:latin typeface="Helvetica"/>
            </a:endParaRPr>
          </a:p>
          <a:p>
            <a:pPr algn="l">
              <a:lnSpc>
                <a:spcPts val="2200"/>
              </a:lnSpc>
              <a:spcBef>
                <a:spcPts val="400"/>
              </a:spcBef>
            </a:pPr>
            <a:r>
              <a:rPr lang="fr-FR" sz="1400" dirty="0" err="1">
                <a:solidFill>
                  <a:srgbClr val="0D47A1"/>
                </a:solidFill>
                <a:latin typeface="Helvetica"/>
              </a:rPr>
              <a:t>DataLakes</a:t>
            </a:r>
            <a:r>
              <a:rPr lang="fr-FR" sz="1400" dirty="0">
                <a:solidFill>
                  <a:srgbClr val="0D47A1"/>
                </a:solidFill>
                <a:latin typeface="Helvetica"/>
              </a:rPr>
              <a:t>, Warehouse</a:t>
            </a:r>
          </a:p>
          <a:p>
            <a:pPr algn="l">
              <a:lnSpc>
                <a:spcPts val="2200"/>
              </a:lnSpc>
              <a:spcBef>
                <a:spcPts val="400"/>
              </a:spcBef>
            </a:pPr>
            <a:endParaRPr lang="fr-FR" sz="1400" dirty="0">
              <a:solidFill>
                <a:srgbClr val="0D47A1"/>
              </a:solidFill>
              <a:latin typeface="Helvetica"/>
            </a:endParaRPr>
          </a:p>
        </p:txBody>
      </p:sp>
      <p:sp>
        <p:nvSpPr>
          <p:cNvPr id="104" name="CardHeader2">
            <a:extLst>
              <a:ext uri="{FF2B5EF4-FFF2-40B4-BE49-F238E27FC236}">
                <a16:creationId xmlns:a16="http://schemas.microsoft.com/office/drawing/2014/main" id="{73DFFE7E-08AB-FEE7-A7AA-79ECA67ED2C0}"/>
              </a:ext>
            </a:extLst>
          </p:cNvPr>
          <p:cNvSpPr/>
          <p:nvPr/>
        </p:nvSpPr>
        <p:spPr>
          <a:xfrm>
            <a:off x="6156176" y="1336328"/>
            <a:ext cx="2386608" cy="448860"/>
          </a:xfrm>
          <a:prstGeom prst="roundRect">
            <a:avLst>
              <a:gd name="adj" fmla="val 0"/>
            </a:avLst>
          </a:prstGeom>
          <a:solidFill>
            <a:srgbClr val="AD1457"/>
          </a:solidFill>
          <a:ln>
            <a:noFill/>
          </a:ln>
        </p:spPr>
        <p:txBody>
          <a:bodyPr lIns="91440" tIns="45720" rIns="91440" bIns="45720" anchor="ctr" anchorCtr="0"/>
          <a:lstStyle/>
          <a:p>
            <a:pPr algn="ctr">
              <a:buNone/>
            </a:pPr>
            <a:r>
              <a:rPr lang="fr-FR" sz="1600" b="1" dirty="0">
                <a:solidFill>
                  <a:srgbClr val="FFFFFF"/>
                </a:solidFill>
                <a:latin typeface="Helvetica"/>
              </a:rPr>
              <a:t>  Transformation</a:t>
            </a:r>
          </a:p>
        </p:txBody>
      </p:sp>
      <p:sp>
        <p:nvSpPr>
          <p:cNvPr id="105" name="CardBody2">
            <a:extLst>
              <a:ext uri="{FF2B5EF4-FFF2-40B4-BE49-F238E27FC236}">
                <a16:creationId xmlns:a16="http://schemas.microsoft.com/office/drawing/2014/main" id="{FD5104DF-B153-3D98-FD35-A2C79B0AEBA0}"/>
              </a:ext>
            </a:extLst>
          </p:cNvPr>
          <p:cNvSpPr/>
          <p:nvPr/>
        </p:nvSpPr>
        <p:spPr>
          <a:xfrm>
            <a:off x="6156176" y="1779662"/>
            <a:ext cx="2386608" cy="1747766"/>
          </a:xfrm>
          <a:prstGeom prst="roundRect">
            <a:avLst>
              <a:gd name="adj" fmla="val 0"/>
            </a:avLst>
          </a:prstGeom>
          <a:solidFill>
            <a:srgbClr val="FCE4EC"/>
          </a:solidFill>
          <a:ln w="12700">
            <a:solidFill>
              <a:srgbClr val="AD1457"/>
            </a:solidFill>
          </a:ln>
        </p:spPr>
        <p:txBody>
          <a:bodyPr lIns="137160" tIns="91440" rIns="91440" bIns="45720" anchor="t" anchorCtr="0"/>
          <a:lstStyle/>
          <a:p>
            <a:pPr>
              <a:lnSpc>
                <a:spcPts val="2200"/>
              </a:lnSpc>
              <a:spcBef>
                <a:spcPts val="400"/>
              </a:spcBef>
            </a:pPr>
            <a:endParaRPr lang="fr-FR" sz="1400" dirty="0">
              <a:solidFill>
                <a:srgbClr val="880E4F"/>
              </a:solidFill>
              <a:latin typeface="Helvetica"/>
            </a:endParaRPr>
          </a:p>
          <a:p>
            <a:pPr>
              <a:lnSpc>
                <a:spcPts val="2200"/>
              </a:lnSpc>
              <a:spcBef>
                <a:spcPts val="400"/>
              </a:spcBef>
            </a:pPr>
            <a:r>
              <a:rPr lang="fr-FR" sz="1400" dirty="0">
                <a:solidFill>
                  <a:srgbClr val="880E4F"/>
                </a:solidFill>
                <a:latin typeface="Helvetica"/>
              </a:rPr>
              <a:t>Clean, </a:t>
            </a:r>
            <a:r>
              <a:rPr lang="fr-FR" sz="1400" dirty="0" err="1">
                <a:solidFill>
                  <a:srgbClr val="880E4F"/>
                </a:solidFill>
                <a:latin typeface="Helvetica"/>
              </a:rPr>
              <a:t>enrich</a:t>
            </a:r>
            <a:r>
              <a:rPr lang="fr-FR" sz="1400" dirty="0">
                <a:solidFill>
                  <a:srgbClr val="880E4F"/>
                </a:solidFill>
                <a:latin typeface="Helvetica"/>
              </a:rPr>
              <a:t>, exploit</a:t>
            </a:r>
          </a:p>
          <a:p>
            <a:pPr marL="228600" indent="-228600">
              <a:lnSpc>
                <a:spcPts val="2200"/>
              </a:lnSpc>
              <a:spcBef>
                <a:spcPts val="400"/>
              </a:spcBef>
              <a:buFont typeface="Arial"/>
              <a:buChar char="●"/>
            </a:pPr>
            <a:endParaRPr lang="fr-FR" sz="1400" dirty="0">
              <a:solidFill>
                <a:srgbClr val="880E4F"/>
              </a:solidFill>
              <a:latin typeface="Helvetica"/>
            </a:endParaRPr>
          </a:p>
        </p:txBody>
      </p:sp>
      <p:sp>
        <p:nvSpPr>
          <p:cNvPr id="106" name="Arrow0">
            <a:extLst>
              <a:ext uri="{FF2B5EF4-FFF2-40B4-BE49-F238E27FC236}">
                <a16:creationId xmlns:a16="http://schemas.microsoft.com/office/drawing/2014/main" id="{39F38ECD-1085-6B47-5164-5B4C6FCE0E06}"/>
              </a:ext>
            </a:extLst>
          </p:cNvPr>
          <p:cNvSpPr/>
          <p:nvPr/>
        </p:nvSpPr>
        <p:spPr>
          <a:xfrm>
            <a:off x="2802384" y="2687712"/>
            <a:ext cx="483592" cy="25649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7900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07" name="Arrow1">
            <a:extLst>
              <a:ext uri="{FF2B5EF4-FFF2-40B4-BE49-F238E27FC236}">
                <a16:creationId xmlns:a16="http://schemas.microsoft.com/office/drawing/2014/main" id="{F56CDF37-00E8-C28E-68B3-949F70CBDF3C}"/>
              </a:ext>
            </a:extLst>
          </p:cNvPr>
          <p:cNvSpPr/>
          <p:nvPr/>
        </p:nvSpPr>
        <p:spPr>
          <a:xfrm>
            <a:off x="5672584" y="2665735"/>
            <a:ext cx="483592" cy="25649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7900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pic>
        <p:nvPicPr>
          <p:cNvPr id="108" name="Graphic 108" descr="Flèche en cercle avec un remplissage uni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7922" y="1332699"/>
            <a:ext cx="406400" cy="406400"/>
          </a:xfrm>
          <a:prstGeom prst="rect">
            <a:avLst/>
          </a:prstGeom>
        </p:spPr>
      </p:pic>
      <p:pic>
        <p:nvPicPr>
          <p:cNvPr id="109" name="Graphic 109" descr="Base de données avec un remplissage uni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333477" y="1373262"/>
            <a:ext cx="406400" cy="406400"/>
          </a:xfrm>
          <a:prstGeom prst="rect">
            <a:avLst/>
          </a:prstGeom>
        </p:spPr>
      </p:pic>
      <p:pic>
        <p:nvPicPr>
          <p:cNvPr id="110" name="Graphic 110" descr="Engrenage contour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32537" y="1375940"/>
            <a:ext cx="406400" cy="406400"/>
          </a:xfrm>
          <a:prstGeom prst="rect">
            <a:avLst/>
          </a:prstGeom>
        </p:spPr>
      </p:pic>
      <p:sp>
        <p:nvSpPr>
          <p:cNvPr id="4" name="Text 16">
            <a:extLst>
              <a:ext uri="{FF2B5EF4-FFF2-40B4-BE49-F238E27FC236}">
                <a16:creationId xmlns:a16="http://schemas.microsoft.com/office/drawing/2014/main" id="{66582A10-CC14-A8D9-2F24-53E9416F70DD}"/>
              </a:ext>
            </a:extLst>
          </p:cNvPr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C5200"/>
                </a:solidFill>
              </a:rPr>
              <a:t>User → Collection → Storage → Transformation → Insight → Action</a:t>
            </a:r>
            <a:endParaRPr lang="en-US" sz="1400" dirty="0"/>
          </a:p>
        </p:txBody>
      </p:sp>
      <p:sp>
        <p:nvSpPr>
          <p:cNvPr id="5" name="Text 10">
            <a:extLst>
              <a:ext uri="{FF2B5EF4-FFF2-40B4-BE49-F238E27FC236}">
                <a16:creationId xmlns:a16="http://schemas.microsoft.com/office/drawing/2014/main" id="{B69A67EC-B283-268C-80CC-E2D19A1AE7FB}"/>
              </a:ext>
            </a:extLst>
          </p:cNvPr>
          <p:cNvSpPr/>
          <p:nvPr/>
        </p:nvSpPr>
        <p:spPr>
          <a:xfrm>
            <a:off x="3285976" y="2835075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00000"/>
                </a:solidFill>
              </a:rPr>
              <a:t>On data centers</a:t>
            </a:r>
            <a:endParaRPr lang="en-US" sz="1100" dirty="0"/>
          </a:p>
        </p:txBody>
      </p:sp>
      <p:sp>
        <p:nvSpPr>
          <p:cNvPr id="6" name="Text 15">
            <a:extLst>
              <a:ext uri="{FF2B5EF4-FFF2-40B4-BE49-F238E27FC236}">
                <a16:creationId xmlns:a16="http://schemas.microsoft.com/office/drawing/2014/main" id="{8A79FA98-0208-A857-0A0E-4C11A66831BF}"/>
              </a:ext>
            </a:extLst>
          </p:cNvPr>
          <p:cNvSpPr/>
          <p:nvPr/>
        </p:nvSpPr>
        <p:spPr>
          <a:xfrm>
            <a:off x="6078354" y="2835075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00000"/>
                </a:solidFill>
              </a:rPr>
              <a:t>ETL, Analytics, ML</a:t>
            </a:r>
            <a:endParaRPr lang="en-US" sz="11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D741B424-653B-23C7-0931-55A86ADA5AA6}"/>
              </a:ext>
            </a:extLst>
          </p:cNvPr>
          <p:cNvSpPr/>
          <p:nvPr/>
        </p:nvSpPr>
        <p:spPr>
          <a:xfrm>
            <a:off x="337954" y="2828585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00000"/>
                </a:solidFill>
              </a:rPr>
              <a:t>Trino,  APIs, Streaming</a:t>
            </a:r>
            <a:endParaRPr lang="en-US" sz="11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1862B81-FF4F-BD7C-1434-079094D5F71D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14124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Role of Data Engineering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914400" y="1554480"/>
            <a:ext cx="7315200" cy="731520"/>
          </a:xfrm>
          <a:prstGeom prst="rect">
            <a:avLst/>
          </a:prstGeom>
          <a:solidFill>
            <a:srgbClr val="CC520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1097280" y="1645920"/>
            <a:ext cx="6949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"If we don't master our data infrastructure,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1920240"/>
            <a:ext cx="6949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we don't master our digital economy."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2651760"/>
            <a:ext cx="6400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95% of African data hosted outside the continent</a:t>
            </a:r>
            <a:endParaRPr lang="en-US" sz="16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Latency: 300-500ms vs 20-50ms locally</a:t>
            </a:r>
            <a:endParaRPr lang="en-US" sz="16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Cost: International bandwidth = expensive</a:t>
            </a:r>
            <a:endParaRPr lang="en-US" sz="1600" dirty="0"/>
          </a:p>
          <a:p>
            <a:pPr marL="342900" indent="-342900">
              <a:lnSpc>
                <a:spcPts val="2200"/>
              </a:lnSpc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Legal: GDPR, US Cloud Act = foreign access to data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</a:rPr>
              <a:t>Emerging solutions: Local data centers • More Submarine cables </a:t>
            </a:r>
            <a:endParaRPr lang="en-US" sz="13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8E6791C-5F12-40B1-AD12-CA08FA3C1F4F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Impact: the enablers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1051560"/>
          </a:xfrm>
          <a:prstGeom prst="rect">
            <a:avLst/>
          </a:prstGeom>
          <a:solidFill>
            <a:srgbClr val="F5F5F5"/>
          </a:solidFill>
          <a:ln w="12700">
            <a:solidFill>
              <a:srgbClr val="FF99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594360" y="1280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</a:rPr>
              <a:t>Financial Inclusion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94360" y="1572768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C5200"/>
                </a:solidFill>
              </a:rPr>
              <a:t>66% unbanked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94360" y="17830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Mobile money provides access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Alternative credit scoring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Instant loans based on recharge history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4114800" cy="1051560"/>
          </a:xfrm>
          <a:prstGeom prst="rect">
            <a:avLst/>
          </a:prstGeom>
          <a:solidFill>
            <a:srgbClr val="F5F5F5"/>
          </a:solidFill>
          <a:ln w="12700">
            <a:solidFill>
              <a:srgbClr val="FF99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</a:rPr>
              <a:t>Public Health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2761488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C5200"/>
                </a:solidFill>
              </a:rPr>
              <a:t>Epidemic tracking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29718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Disease tracking (COVID) via telecom data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Medicine supply chain optimization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3566160"/>
            <a:ext cx="4114800" cy="1051560"/>
          </a:xfrm>
          <a:prstGeom prst="rect">
            <a:avLst/>
          </a:prstGeom>
          <a:solidFill>
            <a:srgbClr val="F5F5F5"/>
          </a:solidFill>
          <a:ln w="12700">
            <a:solidFill>
              <a:srgbClr val="FF99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594360" y="36576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</a:rPr>
              <a:t>Agriculture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94360" y="3950208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C5200"/>
                </a:solidFill>
              </a:rPr>
              <a:t>Small farmers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4360" y="416052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Hyperlocal weather forecasts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Direct-to-market platforms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1188720"/>
            <a:ext cx="4114800" cy="1051560"/>
          </a:xfrm>
          <a:prstGeom prst="rect">
            <a:avLst/>
          </a:prstGeom>
          <a:solidFill>
            <a:srgbClr val="F5F5F5"/>
          </a:solidFill>
          <a:ln w="12700">
            <a:solidFill>
              <a:srgbClr val="FF99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892040" y="1280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</a:rPr>
              <a:t>Education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92040" y="1572768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C5200"/>
                </a:solidFill>
              </a:rPr>
              <a:t>EdTech platforms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92040" y="17830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Learning analytics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Personalized education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2377440"/>
            <a:ext cx="4114800" cy="1051560"/>
          </a:xfrm>
          <a:prstGeom prst="rect">
            <a:avLst/>
          </a:prstGeom>
          <a:solidFill>
            <a:srgbClr val="F5F5F5"/>
          </a:solidFill>
          <a:ln w="12700">
            <a:solidFill>
              <a:srgbClr val="FF99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4892040" y="24688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</a:rPr>
              <a:t>Governance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92040" y="2761488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C5200"/>
                </a:solidFill>
              </a:rPr>
              <a:t>E-government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92040" y="29718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Taxes, civil status, elections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Transparency through data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3566160"/>
            <a:ext cx="4114800" cy="1051560"/>
          </a:xfrm>
          <a:prstGeom prst="rect">
            <a:avLst/>
          </a:prstGeom>
          <a:solidFill>
            <a:srgbClr val="F5F5F5"/>
          </a:solidFill>
          <a:ln w="12700">
            <a:solidFill>
              <a:srgbClr val="FF99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4892040" y="36576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600"/>
                </a:solidFill>
              </a:rPr>
              <a:t>AI Models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92040" y="3950208"/>
            <a:ext cx="384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C5200"/>
                </a:solidFill>
              </a:rPr>
              <a:t>Network deployment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92040" y="416052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Data engineering identifies rural network needs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</a:rPr>
              <a:t>No more nepotism required</a:t>
            </a:r>
            <a:endParaRPr lang="en-US" sz="1000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2B14167-C439-BFDC-9407-D37B9EFD8FF7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Impact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8229600" cy="1005840"/>
          </a:xfrm>
          <a:prstGeom prst="rect">
            <a:avLst/>
          </a:prstGeom>
          <a:solidFill>
            <a:srgbClr val="F5F5F5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371600" y="13258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5200"/>
                </a:solidFill>
              </a:rPr>
              <a:t>Job Creation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1664208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</a:rPr>
              <a:t>Data engineers in high demand (2-3x average salary)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192024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00000"/>
                </a:solidFill>
              </a:rPr>
              <a:t>Ecosystem: analysts, ML engineers, cloud architects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8229600" cy="1005840"/>
          </a:xfrm>
          <a:prstGeom prst="rect">
            <a:avLst/>
          </a:prstGeom>
          <a:solidFill>
            <a:srgbClr val="F5F5F5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64008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371600" y="24688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5200"/>
                </a:solidFill>
              </a:rPr>
              <a:t>Revenue Growth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371600" y="2807208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</a:rPr>
              <a:t>Orange Money: +15% revenue thanks to analytics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371600" y="306324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00000"/>
                </a:solidFill>
              </a:rPr>
              <a:t>Micro-loans, insurance products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474720"/>
            <a:ext cx="8229600" cy="1005840"/>
          </a:xfrm>
          <a:prstGeom prst="rect">
            <a:avLst/>
          </a:prstGeom>
          <a:solidFill>
            <a:srgbClr val="F5F5F5"/>
          </a:solidFill>
          <a:ln w="12700">
            <a:solidFill>
              <a:srgbClr val="FF66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640080" y="3657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371600" y="36118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5200"/>
                </a:solidFill>
              </a:rPr>
              <a:t>Investment Attraction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71600" y="3950208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3333"/>
                </a:solidFill>
              </a:rPr>
              <a:t>Fintech startups raising millions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371600" y="420624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00000"/>
                </a:solidFill>
              </a:rPr>
              <a:t>Data infrastructure = investment criterion</a:t>
            </a:r>
            <a:endParaRPr lang="en-US" sz="11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0173E85-18D4-016A-E87C-08BACA1D1E8E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99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World Impact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914400" y="1463040"/>
            <a:ext cx="7315200" cy="2743200"/>
          </a:xfrm>
          <a:prstGeom prst="rect">
            <a:avLst/>
          </a:prstGeom>
          <a:solidFill>
            <a:srgbClr val="FFFFFF"/>
          </a:solidFill>
          <a:ln/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1188720" y="173736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C5200"/>
                </a:solidFill>
              </a:rPr>
              <a:t>Before Data Engineering: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371600" y="21488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/>
              <a:t>Local communities in rural areas often relied on internal advocates within the company to help advance their telecom network requests.”</a:t>
            </a:r>
          </a:p>
        </p:txBody>
      </p:sp>
      <p:sp>
        <p:nvSpPr>
          <p:cNvPr id="6" name="Text 4"/>
          <p:cNvSpPr/>
          <p:nvPr/>
        </p:nvSpPr>
        <p:spPr>
          <a:xfrm>
            <a:off x="1188720" y="283464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6600"/>
                </a:solidFill>
              </a:rPr>
              <a:t>After Data Engineering: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32461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We directly identify where network implementation needs are, using data analytics to pinpoint underserved areas and population density patterns.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3931920"/>
            <a:ext cx="7315200" cy="457200"/>
          </a:xfrm>
          <a:prstGeom prst="rect">
            <a:avLst/>
          </a:prstGeom>
          <a:solidFill>
            <a:srgbClr val="FF660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914400" y="3931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Data-driven decisions foster equity</a:t>
            </a:r>
            <a:endParaRPr lang="en-US" sz="15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3CD1DF0-F477-42EB-0E81-11D9EF852D67}"/>
              </a:ext>
            </a:extLst>
          </p:cNvPr>
          <p:cNvSpPr txBox="1"/>
          <p:nvPr/>
        </p:nvSpPr>
        <p:spPr>
          <a:xfrm>
            <a:off x="8727034" y="47741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665</Words>
  <Application>Microsoft Macintosh PowerPoint</Application>
  <PresentationFormat>Affichage à l'écran (16:9)</PresentationFormat>
  <Paragraphs>153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</vt:lpstr>
      <vt:lpstr>Office Theme</vt:lpstr>
      <vt:lpstr>The Importance of Data Engineering in Africa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Data Engineering in Africa</dc:title>
  <dc:subject>PptxGenJS Presentation</dc:subject>
  <dc:creator>Data Engineering in Africa</dc:creator>
  <cp:lastModifiedBy>Fatoumata L SISSOKO</cp:lastModifiedBy>
  <cp:revision>8</cp:revision>
  <dcterms:created xsi:type="dcterms:W3CDTF">2026-05-07T22:35:03Z</dcterms:created>
  <dcterms:modified xsi:type="dcterms:W3CDTF">2026-05-08T06:06:02Z</dcterms:modified>
</cp:coreProperties>
</file>