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handoutMasterIdLst>
    <p:handoutMasterId r:id="rId26"/>
  </p:handoutMasterIdLst>
  <p:sldIdLst>
    <p:sldId id="314" r:id="rId2"/>
    <p:sldId id="259" r:id="rId3"/>
    <p:sldId id="372" r:id="rId4"/>
    <p:sldId id="358" r:id="rId5"/>
    <p:sldId id="297" r:id="rId6"/>
    <p:sldId id="333" r:id="rId7"/>
    <p:sldId id="263" r:id="rId8"/>
    <p:sldId id="332" r:id="rId9"/>
    <p:sldId id="265" r:id="rId10"/>
    <p:sldId id="359" r:id="rId11"/>
    <p:sldId id="360" r:id="rId12"/>
    <p:sldId id="361" r:id="rId13"/>
    <p:sldId id="362" r:id="rId14"/>
    <p:sldId id="337" r:id="rId15"/>
    <p:sldId id="364" r:id="rId16"/>
    <p:sldId id="373" r:id="rId17"/>
    <p:sldId id="365" r:id="rId18"/>
    <p:sldId id="366" r:id="rId19"/>
    <p:sldId id="367" r:id="rId20"/>
    <p:sldId id="369" r:id="rId21"/>
    <p:sldId id="368" r:id="rId22"/>
    <p:sldId id="370" r:id="rId23"/>
    <p:sldId id="318" r:id="rId24"/>
  </p:sldIdLst>
  <p:sldSz cx="12192000" cy="6858000"/>
  <p:notesSz cx="6858000" cy="9144000"/>
  <p:defaultTextStyle>
    <a:defPPr>
      <a:defRPr lang="en-US"/>
    </a:defPPr>
    <a:lvl1pPr marL="0" lvl="0" indent="0" algn="l" defTabSz="457200" rtl="0" eaLnBrk="1" fontAlgn="base" latinLnBrk="0" hangingPunct="1">
      <a:lnSpc>
        <a:spcPct val="100000"/>
      </a:lnSpc>
      <a:spcBef>
        <a:spcPct val="0"/>
      </a:spcBef>
      <a:spcAft>
        <a:spcPct val="0"/>
      </a:spcAft>
      <a:buNone/>
      <a:defRPr b="0" i="0" u="none" kern="1200" baseline="0">
        <a:solidFill>
          <a:schemeClr val="tx1"/>
        </a:solidFill>
        <a:latin typeface="Gill Sans MT" panose="020B0502020104020203" pitchFamily="34" charset="0"/>
        <a:ea typeface="Arial" panose="020B0604020202020204" pitchFamily="34" charset="0"/>
        <a:cs typeface="+mn-cs"/>
      </a:defRPr>
    </a:lvl1pPr>
    <a:lvl2pPr marL="457200" lvl="1" indent="0" algn="l" defTabSz="457200" rtl="0" eaLnBrk="1" fontAlgn="base" latinLnBrk="0" hangingPunct="1">
      <a:lnSpc>
        <a:spcPct val="100000"/>
      </a:lnSpc>
      <a:spcBef>
        <a:spcPct val="0"/>
      </a:spcBef>
      <a:spcAft>
        <a:spcPct val="0"/>
      </a:spcAft>
      <a:buNone/>
      <a:defRPr b="0" i="0" u="none" kern="1200" baseline="0">
        <a:solidFill>
          <a:schemeClr val="tx1"/>
        </a:solidFill>
        <a:latin typeface="Gill Sans MT" panose="020B0502020104020203" pitchFamily="34" charset="0"/>
        <a:ea typeface="Arial" panose="020B0604020202020204" pitchFamily="34" charset="0"/>
        <a:cs typeface="+mn-cs"/>
      </a:defRPr>
    </a:lvl2pPr>
    <a:lvl3pPr marL="914400" lvl="2" indent="0" algn="l" defTabSz="457200" rtl="0" eaLnBrk="1" fontAlgn="base" latinLnBrk="0" hangingPunct="1">
      <a:lnSpc>
        <a:spcPct val="100000"/>
      </a:lnSpc>
      <a:spcBef>
        <a:spcPct val="0"/>
      </a:spcBef>
      <a:spcAft>
        <a:spcPct val="0"/>
      </a:spcAft>
      <a:buNone/>
      <a:defRPr b="0" i="0" u="none" kern="1200" baseline="0">
        <a:solidFill>
          <a:schemeClr val="tx1"/>
        </a:solidFill>
        <a:latin typeface="Gill Sans MT" panose="020B0502020104020203" pitchFamily="34" charset="0"/>
        <a:ea typeface="Arial" panose="020B0604020202020204" pitchFamily="34" charset="0"/>
        <a:cs typeface="+mn-cs"/>
      </a:defRPr>
    </a:lvl3pPr>
    <a:lvl4pPr marL="1371600" lvl="3" indent="0" algn="l" defTabSz="457200" rtl="0" eaLnBrk="1" fontAlgn="base" latinLnBrk="0" hangingPunct="1">
      <a:lnSpc>
        <a:spcPct val="100000"/>
      </a:lnSpc>
      <a:spcBef>
        <a:spcPct val="0"/>
      </a:spcBef>
      <a:spcAft>
        <a:spcPct val="0"/>
      </a:spcAft>
      <a:buNone/>
      <a:defRPr b="0" i="0" u="none" kern="1200" baseline="0">
        <a:solidFill>
          <a:schemeClr val="tx1"/>
        </a:solidFill>
        <a:latin typeface="Gill Sans MT" panose="020B0502020104020203" pitchFamily="34" charset="0"/>
        <a:ea typeface="Arial" panose="020B0604020202020204" pitchFamily="34" charset="0"/>
        <a:cs typeface="+mn-cs"/>
      </a:defRPr>
    </a:lvl4pPr>
    <a:lvl5pPr marL="1828800" lvl="4" indent="0" algn="l" defTabSz="457200" rtl="0" eaLnBrk="1" fontAlgn="base" latinLnBrk="0" hangingPunct="1">
      <a:lnSpc>
        <a:spcPct val="100000"/>
      </a:lnSpc>
      <a:spcBef>
        <a:spcPct val="0"/>
      </a:spcBef>
      <a:spcAft>
        <a:spcPct val="0"/>
      </a:spcAft>
      <a:buNone/>
      <a:defRPr b="0" i="0" u="none" kern="1200" baseline="0">
        <a:solidFill>
          <a:schemeClr val="tx1"/>
        </a:solidFill>
        <a:latin typeface="Gill Sans MT" panose="020B0502020104020203" pitchFamily="34" charset="0"/>
        <a:ea typeface="Arial" panose="020B0604020202020204" pitchFamily="34" charset="0"/>
        <a:cs typeface="+mn-cs"/>
      </a:defRPr>
    </a:lvl5pPr>
    <a:lvl6pPr marL="2286000" lvl="5" indent="0" algn="l" defTabSz="457200" rtl="0" eaLnBrk="1" fontAlgn="base" latinLnBrk="0" hangingPunct="1">
      <a:lnSpc>
        <a:spcPct val="100000"/>
      </a:lnSpc>
      <a:spcBef>
        <a:spcPct val="0"/>
      </a:spcBef>
      <a:spcAft>
        <a:spcPct val="0"/>
      </a:spcAft>
      <a:buNone/>
      <a:defRPr b="0" i="0" u="none" kern="1200" baseline="0">
        <a:solidFill>
          <a:schemeClr val="tx1"/>
        </a:solidFill>
        <a:latin typeface="Gill Sans MT" panose="020B0502020104020203" pitchFamily="34" charset="0"/>
        <a:ea typeface="Arial" panose="020B0604020202020204" pitchFamily="34" charset="0"/>
        <a:cs typeface="+mn-cs"/>
      </a:defRPr>
    </a:lvl6pPr>
    <a:lvl7pPr marL="2743200" lvl="6" indent="0" algn="l" defTabSz="457200" rtl="0" eaLnBrk="1" fontAlgn="base" latinLnBrk="0" hangingPunct="1">
      <a:lnSpc>
        <a:spcPct val="100000"/>
      </a:lnSpc>
      <a:spcBef>
        <a:spcPct val="0"/>
      </a:spcBef>
      <a:spcAft>
        <a:spcPct val="0"/>
      </a:spcAft>
      <a:buNone/>
      <a:defRPr b="0" i="0" u="none" kern="1200" baseline="0">
        <a:solidFill>
          <a:schemeClr val="tx1"/>
        </a:solidFill>
        <a:latin typeface="Gill Sans MT" panose="020B0502020104020203" pitchFamily="34" charset="0"/>
        <a:ea typeface="Arial" panose="020B0604020202020204" pitchFamily="34" charset="0"/>
        <a:cs typeface="+mn-cs"/>
      </a:defRPr>
    </a:lvl7pPr>
    <a:lvl8pPr marL="3200400" lvl="7" indent="0" algn="l" defTabSz="457200" rtl="0" eaLnBrk="1" fontAlgn="base" latinLnBrk="0" hangingPunct="1">
      <a:lnSpc>
        <a:spcPct val="100000"/>
      </a:lnSpc>
      <a:spcBef>
        <a:spcPct val="0"/>
      </a:spcBef>
      <a:spcAft>
        <a:spcPct val="0"/>
      </a:spcAft>
      <a:buNone/>
      <a:defRPr b="0" i="0" u="none" kern="1200" baseline="0">
        <a:solidFill>
          <a:schemeClr val="tx1"/>
        </a:solidFill>
        <a:latin typeface="Gill Sans MT" panose="020B0502020104020203" pitchFamily="34" charset="0"/>
        <a:ea typeface="Arial" panose="020B0604020202020204" pitchFamily="34" charset="0"/>
        <a:cs typeface="+mn-cs"/>
      </a:defRPr>
    </a:lvl8pPr>
    <a:lvl9pPr marL="3657600" lvl="8" indent="0" algn="l" defTabSz="457200" rtl="0" eaLnBrk="1" fontAlgn="base" latinLnBrk="0" hangingPunct="1">
      <a:lnSpc>
        <a:spcPct val="100000"/>
      </a:lnSpc>
      <a:spcBef>
        <a:spcPct val="0"/>
      </a:spcBef>
      <a:spcAft>
        <a:spcPct val="0"/>
      </a:spcAft>
      <a:buNone/>
      <a:defRPr b="0" i="0" u="none" kern="1200" baseline="0">
        <a:solidFill>
          <a:schemeClr val="tx1"/>
        </a:solidFill>
        <a:latin typeface="Gill Sans MT" panose="020B0502020104020203" pitchFamily="34" charset="0"/>
        <a:ea typeface="Arial" panose="020B0604020202020204" pitchFamily="34" charset="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7523"/>
    <p:restoredTop sz="93370"/>
  </p:normalViewPr>
  <p:slideViewPr>
    <p:cSldViewPr snapToGrid="0" showGuides="1">
      <p:cViewPr>
        <p:scale>
          <a:sx n="63" d="100"/>
          <a:sy n="63" d="100"/>
        </p:scale>
        <p:origin x="1108" y="76"/>
      </p:cViewPr>
      <p:guideLst>
        <p:guide orient="horz" pos="2160"/>
        <p:guide pos="3840"/>
      </p:guideLst>
    </p:cSldViewPr>
  </p:slideViewPr>
  <p:notesTextViewPr>
    <p:cViewPr>
      <p:scale>
        <a:sx n="1" d="1"/>
        <a:sy n="1" d="1"/>
      </p:scale>
      <p:origin x="0" y="0"/>
    </p:cViewPr>
  </p:notesTextViewPr>
  <p:sorterViewPr>
    <p:cViewPr>
      <p:scale>
        <a:sx n="100" d="100"/>
        <a:sy n="100" d="100"/>
      </p:scale>
      <p:origin x="0" y="-42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5/5/2026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defRPr/>
            </a:pPr>
            <a:fld id="{E5739199-4FC3-4BA3-A7DE-CC43781A393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t>5/5/2026</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p>
          <a:p>
            <a:pPr marL="457200" marR="0" lvl="1"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p>
          <a:p>
            <a:pPr marL="914400" marR="0" lvl="2"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p>
          <a:p>
            <a:pPr marL="1371600" marR="0" lvl="3"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p>
          <a:p>
            <a:pPr marL="1828800" marR="0" lvl="4"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p>
            <a:pPr lvl="0" algn="r">
              <a:buNone/>
            </a:pPr>
            <a:fld id="{9A0DB2DC-4C9A-4742-B13C-FB6460FD3503}" type="slidenum">
              <a:rPr lang="en-US" sz="1200" dirty="0">
                <a:latin typeface="Calibri" panose="020F0502020204030204" pitchFamily="34" charset="0"/>
              </a:rPr>
              <a:t>‹#›</a:t>
            </a:fld>
            <a:endParaRPr 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a:solidFill>
              <a:srgbClr val="000000"/>
            </a:solidFill>
            <a:miter/>
          </a:ln>
        </p:spPr>
      </p:sp>
      <p:sp>
        <p:nvSpPr>
          <p:cNvPr id="28675" name="Notes Placeholder 2"/>
          <p:cNvSpPr>
            <a:spLocks noGrp="1"/>
          </p:cNvSpPr>
          <p:nvPr>
            <p:ph type="body" idx="1"/>
          </p:nvPr>
        </p:nvSpPr>
        <p:spPr>
          <a:noFill/>
          <a:ln>
            <a:noFill/>
          </a:ln>
        </p:spPr>
        <p:txBody>
          <a:bodyPr wrap="square" lIns="91440" tIns="45720" rIns="91440" bIns="45720" anchor="t" anchorCtr="0"/>
          <a:lstStyle/>
          <a:p>
            <a:pPr lvl="0">
              <a:spcBef>
                <a:spcPct val="0"/>
              </a:spcBef>
            </a:pPr>
            <a:r>
              <a:rPr sz="1800" dirty="0">
                <a:latin typeface="Times New Roman" panose="02020603050405020304" pitchFamily="18" charset="0"/>
                <a:cs typeface="Calibri" panose="020F0502020204030204" pitchFamily="34" charset="0"/>
              </a:rPr>
              <a:t>As universities look to address the issues of new pedagogies, changing technology and new generation of students, space plays a key role (Steelcase, 2010)</a:t>
            </a:r>
            <a:endParaRPr dirty="0"/>
          </a:p>
        </p:txBody>
      </p:sp>
      <p:sp>
        <p:nvSpPr>
          <p:cNvPr id="28676"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a:buNone/>
            </a:pPr>
            <a:fld id="{9A0DB2DC-4C9A-4742-B13C-FB6460FD3503}" type="slidenum">
              <a:rPr lang="en-US" sz="1200" dirty="0">
                <a:latin typeface="Calibri" panose="020F0502020204030204" pitchFamily="34" charset="0"/>
              </a:rPr>
              <a:t>2</a:t>
            </a:fld>
            <a:endParaRPr lang="en-US" sz="1200"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a:solidFill>
              <a:srgbClr val="000000"/>
            </a:solidFill>
            <a:miter/>
          </a:ln>
        </p:spPr>
      </p:sp>
      <p:sp>
        <p:nvSpPr>
          <p:cNvPr id="30723" name="Notes Placeholder 2"/>
          <p:cNvSpPr>
            <a:spLocks noGrp="1"/>
          </p:cNvSpPr>
          <p:nvPr>
            <p:ph type="body" idx="1"/>
          </p:nvPr>
        </p:nvSpPr>
        <p:spPr>
          <a:noFill/>
          <a:ln>
            <a:noFill/>
          </a:ln>
        </p:spPr>
        <p:txBody>
          <a:bodyPr wrap="square" lIns="91440" tIns="45720" rIns="91440" bIns="45720" anchor="t" anchorCtr="0"/>
          <a:lstStyle/>
          <a:p>
            <a:pPr lvl="0">
              <a:spcBef>
                <a:spcPct val="0"/>
              </a:spcBef>
            </a:pPr>
            <a:r>
              <a:rPr sz="1800" dirty="0">
                <a:latin typeface="Times New Roman" panose="02020603050405020304" pitchFamily="18" charset="0"/>
                <a:cs typeface="Calibri" panose="020F0502020204030204" pitchFamily="34" charset="0"/>
              </a:rPr>
              <a:t>As universities look to address the issues of new pedagogies, changing technology and new generation of students, space plays a key role (Steelcase, 2010)</a:t>
            </a:r>
            <a:endParaRPr dirty="0"/>
          </a:p>
        </p:txBody>
      </p:sp>
      <p:sp>
        <p:nvSpPr>
          <p:cNvPr id="30724"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a:buNone/>
            </a:pPr>
            <a:fld id="{9A0DB2DC-4C9A-4742-B13C-FB6460FD3503}" type="slidenum">
              <a:rPr lang="en-US" sz="1200" dirty="0">
                <a:latin typeface="Calibri" panose="020F0502020204030204" pitchFamily="34" charset="0"/>
              </a:rPr>
              <a:t>4</a:t>
            </a:fld>
            <a:endParaRPr lang="en-US" sz="1200"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 to establish electric motorcycle battery swapping stations at various library branches to support sustainable urban mobility.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2"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6"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A63E325-FAE9-4A83-B8C6-1D2ACFE7DCC0}" type="datetimeFigureOut">
              <a:rPr kumimoji="0" lang="en-US" sz="1050" b="0" i="0" u="none" strike="noStrike" kern="1200" cap="none" spc="0" normalizeH="0" baseline="0" noProof="0" smtClean="0">
                <a:ln>
                  <a:noFill/>
                </a:ln>
                <a:solidFill>
                  <a:schemeClr val="tx1">
                    <a:alpha val="70000"/>
                  </a:schemeClr>
                </a:solidFill>
                <a:effectLst/>
                <a:uLnTx/>
                <a:uFillTx/>
                <a:latin typeface="+mn-lt"/>
                <a:ea typeface="+mn-ea"/>
                <a:cs typeface="+mn-cs"/>
              </a:rPr>
              <a:t>5/5/2026</a:t>
            </a:fld>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buNone/>
            </a:pPr>
            <a:fld id="{9A0DB2DC-4C9A-4742-B13C-FB6460FD3503}" type="slidenum">
              <a:rPr lang="en-US" dirty="0">
                <a:latin typeface="Gill Sans MT" panose="020B0502020104020203" pitchFamily="34" charset="0"/>
                <a:ea typeface="Arial" panose="020B0604020202020204" pitchFamily="34" charset="0"/>
              </a:rPr>
              <a:t>‹#›</a:t>
            </a:fld>
            <a:endParaRPr lang="en-US" dirty="0">
              <a:latin typeface="Gill Sans MT" panose="020B0502020104020203" pitchFamily="34" charset="0"/>
              <a:ea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A63E325-FAE9-4A83-B8C6-1D2ACFE7DCC0}" type="datetimeFigureOut">
              <a:rPr kumimoji="0" lang="en-US" sz="1050" b="0" i="0" u="none" strike="noStrike" kern="1200" cap="none" spc="0" normalizeH="0" baseline="0" noProof="0" smtClean="0">
                <a:ln>
                  <a:noFill/>
                </a:ln>
                <a:solidFill>
                  <a:schemeClr val="tx1">
                    <a:alpha val="70000"/>
                  </a:schemeClr>
                </a:solidFill>
                <a:effectLst/>
                <a:uLnTx/>
                <a:uFillTx/>
                <a:latin typeface="+mn-lt"/>
                <a:ea typeface="+mn-ea"/>
                <a:cs typeface="+mn-cs"/>
              </a:rPr>
              <a:t>5/5/2026</a:t>
            </a:fld>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buNone/>
            </a:pPr>
            <a:fld id="{9A0DB2DC-4C9A-4742-B13C-FB6460FD3503}" type="slidenum">
              <a:rPr lang="en-US" dirty="0">
                <a:latin typeface="Gill Sans MT" panose="020B0502020104020203" pitchFamily="34" charset="0"/>
                <a:ea typeface="Arial" panose="020B0604020202020204" pitchFamily="34" charset="0"/>
              </a:rPr>
              <a:t>‹#›</a:t>
            </a:fld>
            <a:endParaRPr lang="en-US" dirty="0">
              <a:latin typeface="Gill Sans MT" panose="020B0502020104020203" pitchFamily="34" charset="0"/>
              <a:ea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4"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A63E325-FAE9-4A83-B8C6-1D2ACFE7DCC0}" type="datetimeFigureOut">
              <a:rPr kumimoji="0" lang="en-US" sz="1050" b="0" i="0" u="none" strike="noStrike" kern="1200" cap="none" spc="0" normalizeH="0" baseline="0" noProof="0" smtClean="0">
                <a:ln>
                  <a:noFill/>
                </a:ln>
                <a:solidFill>
                  <a:schemeClr val="tx1">
                    <a:alpha val="70000"/>
                  </a:schemeClr>
                </a:solidFill>
                <a:effectLst/>
                <a:uLnTx/>
                <a:uFillTx/>
                <a:latin typeface="+mn-lt"/>
                <a:ea typeface="+mn-ea"/>
                <a:cs typeface="+mn-cs"/>
              </a:rPr>
              <a:t>5/5/2026</a:t>
            </a:fld>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buNone/>
            </a:pPr>
            <a:fld id="{9A0DB2DC-4C9A-4742-B13C-FB6460FD3503}" type="slidenum">
              <a:rPr lang="en-US" dirty="0">
                <a:latin typeface="Gill Sans MT" panose="020B0502020104020203" pitchFamily="34" charset="0"/>
                <a:ea typeface="Arial" panose="020B0604020202020204" pitchFamily="34" charset="0"/>
              </a:rPr>
              <a:t>‹#›</a:t>
            </a:fld>
            <a:endParaRPr lang="en-US" dirty="0">
              <a:latin typeface="Gill Sans MT" panose="020B0502020104020203" pitchFamily="34" charset="0"/>
              <a:ea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A63E325-FAE9-4A83-B8C6-1D2ACFE7DCC0}" type="datetimeFigureOut">
              <a:rPr kumimoji="0" lang="en-US" sz="1050" b="0" i="0" u="none" strike="noStrike" kern="1200" cap="none" spc="0" normalizeH="0" baseline="0" noProof="0" smtClean="0">
                <a:ln>
                  <a:noFill/>
                </a:ln>
                <a:solidFill>
                  <a:schemeClr val="tx1">
                    <a:alpha val="70000"/>
                  </a:schemeClr>
                </a:solidFill>
                <a:effectLst/>
                <a:uLnTx/>
                <a:uFillTx/>
                <a:latin typeface="+mn-lt"/>
                <a:ea typeface="+mn-ea"/>
                <a:cs typeface="+mn-cs"/>
              </a:rPr>
              <a:t>5/5/2026</a:t>
            </a:fld>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buNone/>
            </a:pPr>
            <a:fld id="{9A0DB2DC-4C9A-4742-B13C-FB6460FD3503}" type="slidenum">
              <a:rPr lang="en-US" dirty="0">
                <a:latin typeface="Gill Sans MT" panose="020B0502020104020203" pitchFamily="34" charset="0"/>
                <a:ea typeface="Arial" panose="020B0604020202020204" pitchFamily="34" charset="0"/>
              </a:rPr>
              <a:t>‹#›</a:t>
            </a:fld>
            <a:endParaRPr lang="en-US" dirty="0">
              <a:latin typeface="Gill Sans MT" panose="020B0502020104020203" pitchFamily="34" charset="0"/>
              <a:ea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2"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6"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A63E325-FAE9-4A83-B8C6-1D2ACFE7DCC0}" type="datetimeFigureOut">
              <a:rPr kumimoji="0" lang="en-US" sz="1050" b="0" i="0" u="none" strike="noStrike" kern="1200" cap="none" spc="0" normalizeH="0" baseline="0" noProof="0" smtClean="0">
                <a:ln>
                  <a:noFill/>
                </a:ln>
                <a:solidFill>
                  <a:schemeClr val="tx1">
                    <a:alpha val="70000"/>
                  </a:schemeClr>
                </a:solidFill>
                <a:effectLst/>
                <a:uLnTx/>
                <a:uFillTx/>
                <a:latin typeface="+mn-lt"/>
                <a:ea typeface="+mn-ea"/>
                <a:cs typeface="+mn-cs"/>
              </a:rPr>
              <a:t>5/5/2026</a:t>
            </a:fld>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buNone/>
            </a:pPr>
            <a:fld id="{9A0DB2DC-4C9A-4742-B13C-FB6460FD3503}" type="slidenum">
              <a:rPr lang="en-US" dirty="0">
                <a:latin typeface="Gill Sans MT" panose="020B0502020104020203" pitchFamily="34" charset="0"/>
                <a:ea typeface="Arial" panose="020B0604020202020204" pitchFamily="34" charset="0"/>
              </a:rPr>
              <a:t>‹#›</a:t>
            </a:fld>
            <a:endParaRPr lang="en-US" dirty="0">
              <a:latin typeface="Gill Sans MT" panose="020B0502020104020203" pitchFamily="34" charset="0"/>
              <a:ea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4"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A63E325-FAE9-4A83-B8C6-1D2ACFE7DCC0}" type="datetimeFigureOut">
              <a:rPr kumimoji="0" lang="en-US" sz="1050" b="0" i="0" u="none" strike="noStrike" kern="1200" cap="none" spc="0" normalizeH="0" baseline="0" noProof="0" smtClean="0">
                <a:ln>
                  <a:noFill/>
                </a:ln>
                <a:solidFill>
                  <a:schemeClr val="tx1">
                    <a:alpha val="70000"/>
                  </a:schemeClr>
                </a:solidFill>
                <a:effectLst/>
                <a:uLnTx/>
                <a:uFillTx/>
                <a:latin typeface="+mn-lt"/>
                <a:ea typeface="+mn-ea"/>
                <a:cs typeface="+mn-cs"/>
              </a:rPr>
              <a:t>5/5/2026</a:t>
            </a:fld>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a:buNone/>
            </a:pPr>
            <a:fld id="{9A0DB2DC-4C9A-4742-B13C-FB6460FD3503}" type="slidenum">
              <a:rPr lang="en-US" dirty="0">
                <a:latin typeface="Gill Sans MT" panose="020B0502020104020203" pitchFamily="34" charset="0"/>
                <a:ea typeface="Arial" panose="020B0604020202020204" pitchFamily="34" charset="0"/>
              </a:rPr>
              <a:t>‹#›</a:t>
            </a:fld>
            <a:endParaRPr lang="en-US" dirty="0">
              <a:latin typeface="Gill Sans MT" panose="020B0502020104020203" pitchFamily="34" charset="0"/>
              <a:ea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7" y="2313434"/>
            <a:ext cx="4270249"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7" y="3143250"/>
            <a:ext cx="4270249"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8"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7" y="2313434"/>
            <a:ext cx="4270249"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9"/>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A63E325-FAE9-4A83-B8C6-1D2ACFE7DCC0}" type="datetimeFigureOut">
              <a:rPr kumimoji="0" lang="en-US" sz="1050" b="0" i="0" u="none" strike="noStrike" kern="1200" cap="none" spc="0" normalizeH="0" baseline="0" noProof="0" smtClean="0">
                <a:ln>
                  <a:noFill/>
                </a:ln>
                <a:solidFill>
                  <a:schemeClr val="tx1">
                    <a:alpha val="70000"/>
                  </a:schemeClr>
                </a:solidFill>
                <a:effectLst/>
                <a:uLnTx/>
                <a:uFillTx/>
                <a:latin typeface="+mn-lt"/>
                <a:ea typeface="+mn-ea"/>
                <a:cs typeface="+mn-cs"/>
              </a:rPr>
              <a:t>5/5/2026</a:t>
            </a:fld>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5" name="Footer Placeholder 4"/>
          <p:cNvSpPr>
            <a:spLocks noGrp="1"/>
          </p:cNvSpPr>
          <p:nvPr>
            <p:ph type="ftr" sz="quarter" idx="1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7" name="Slide Number Placeholder 6"/>
          <p:cNvSpPr>
            <a:spLocks noGrp="1"/>
          </p:cNvSpPr>
          <p:nvPr>
            <p:ph type="sldNum" sz="quarter" idx="16"/>
          </p:nvPr>
        </p:nvSpPr>
        <p:spPr/>
        <p:txBody>
          <a:bodyPr/>
          <a:lstStyle/>
          <a:p>
            <a:pPr lvl="0">
              <a:buNone/>
            </a:pPr>
            <a:fld id="{9A0DB2DC-4C9A-4742-B13C-FB6460FD3503}" type="slidenum">
              <a:rPr lang="en-US" dirty="0">
                <a:latin typeface="Gill Sans MT" panose="020B0502020104020203" pitchFamily="34" charset="0"/>
                <a:ea typeface="Arial" panose="020B0604020202020204" pitchFamily="34" charset="0"/>
              </a:rPr>
              <a:t>‹#›</a:t>
            </a:fld>
            <a:endParaRPr lang="en-US" dirty="0">
              <a:latin typeface="Gill Sans MT" panose="020B0502020104020203" pitchFamily="34" charset="0"/>
              <a:ea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A63E325-FAE9-4A83-B8C6-1D2ACFE7DCC0}" type="datetimeFigureOut">
              <a:rPr kumimoji="0" lang="en-US" sz="1050" b="0" i="0" u="none" strike="noStrike" kern="1200" cap="none" spc="0" normalizeH="0" baseline="0" noProof="0" smtClean="0">
                <a:ln>
                  <a:noFill/>
                </a:ln>
                <a:solidFill>
                  <a:schemeClr val="tx1">
                    <a:alpha val="70000"/>
                  </a:schemeClr>
                </a:solidFill>
                <a:effectLst/>
                <a:uLnTx/>
                <a:uFillTx/>
                <a:latin typeface="+mn-lt"/>
                <a:ea typeface="+mn-ea"/>
                <a:cs typeface="+mn-cs"/>
              </a:rPr>
              <a:t>5/5/2026</a:t>
            </a:fld>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a:buNone/>
            </a:pPr>
            <a:fld id="{9A0DB2DC-4C9A-4742-B13C-FB6460FD3503}" type="slidenum">
              <a:rPr lang="en-US" dirty="0">
                <a:latin typeface="Gill Sans MT" panose="020B0502020104020203" pitchFamily="34" charset="0"/>
                <a:ea typeface="Arial" panose="020B0604020202020204" pitchFamily="34" charset="0"/>
              </a:rPr>
              <a:t>‹#›</a:t>
            </a:fld>
            <a:endParaRPr lang="en-US" dirty="0">
              <a:latin typeface="Gill Sans MT" panose="020B0502020104020203" pitchFamily="34" charset="0"/>
              <a:ea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A63E325-FAE9-4A83-B8C6-1D2ACFE7DCC0}" type="datetimeFigureOut">
              <a:rPr kumimoji="0" lang="en-US" sz="1050" b="0" i="0" u="none" strike="noStrike" kern="1200" cap="none" spc="0" normalizeH="0" baseline="0" noProof="0" smtClean="0">
                <a:ln>
                  <a:noFill/>
                </a:ln>
                <a:solidFill>
                  <a:schemeClr val="tx1">
                    <a:alpha val="70000"/>
                  </a:schemeClr>
                </a:solidFill>
                <a:effectLst/>
                <a:uLnTx/>
                <a:uFillTx/>
                <a:latin typeface="+mn-lt"/>
                <a:ea typeface="+mn-ea"/>
                <a:cs typeface="+mn-cs"/>
              </a:rPr>
              <a:t>5/5/2026</a:t>
            </a:fld>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lvl="0">
              <a:buNone/>
            </a:pPr>
            <a:fld id="{9A0DB2DC-4C9A-4742-B13C-FB6460FD3503}" type="slidenum">
              <a:rPr lang="en-US" dirty="0">
                <a:latin typeface="Gill Sans MT" panose="020B0502020104020203" pitchFamily="34" charset="0"/>
                <a:ea typeface="Arial" panose="020B0604020202020204" pitchFamily="34" charset="0"/>
              </a:rPr>
              <a:t>‹#›</a:t>
            </a:fld>
            <a:endParaRPr lang="en-US" dirty="0">
              <a:latin typeface="Gill Sans MT" panose="020B0502020104020203" pitchFamily="34" charset="0"/>
              <a:ea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7" name="Rectangle 6"/>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9" y="3549918"/>
            <a:ext cx="3794761"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8"/>
          <p:cNvSpPr>
            <a:spLocks noGrp="1"/>
          </p:cNvSpPr>
          <p:nvPr>
            <p:ph type="dt" sz="half" idx="12"/>
          </p:nvPr>
        </p:nvSpPr>
        <p:spPr>
          <a:xfrm>
            <a:off x="7821613" y="6238875"/>
            <a:ext cx="2754313" cy="323850"/>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defRPr/>
            </a:pPr>
            <a:fld id="{EBCE689F-E350-473D-A385-1281F0FAA742}" type="datetimeFigureOut">
              <a:rPr kumimoji="0" lang="en-US" sz="1050" b="0" i="0" u="none" strike="noStrike" kern="1200" cap="none" spc="0" normalizeH="0" baseline="0" noProof="0" smtClean="0">
                <a:ln>
                  <a:noFill/>
                </a:ln>
                <a:solidFill>
                  <a:schemeClr val="tx1">
                    <a:alpha val="70000"/>
                  </a:schemeClr>
                </a:solidFill>
                <a:effectLst/>
                <a:uLnTx/>
                <a:uFillTx/>
                <a:latin typeface="+mn-lt"/>
                <a:ea typeface="+mn-ea"/>
                <a:cs typeface="+mn-cs"/>
              </a:rPr>
              <a:t>5/5/2026</a:t>
            </a:fld>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9" name="Footer Placeholder 9"/>
          <p:cNvSpPr>
            <a:spLocks noGrp="1"/>
          </p:cNvSpPr>
          <p:nvPr>
            <p:ph type="ftr" sz="quarter" idx="3"/>
          </p:nvPr>
        </p:nvSpPr>
        <p:spPr>
          <a:xfrm>
            <a:off x="804863" y="6235700"/>
            <a:ext cx="5124450" cy="320675"/>
          </a:xfrm>
          <a:prstGeom prst="rect">
            <a:avLst/>
          </a:prstGeom>
        </p:spPr>
        <p:txBody>
          <a:bodyPr vert="horz" lIns="91440" tIns="45720" rIns="91440" bIns="45720" rtlCol="0" anchor="ctr"/>
          <a:lstStyle>
            <a:lvl1pPr>
              <a:defRPr>
                <a:solidFill>
                  <a:schemeClr val="tx1">
                    <a:alpha val="7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10" name="Slide Number Placeholder 10"/>
          <p:cNvSpPr>
            <a:spLocks noGrp="1"/>
          </p:cNvSpPr>
          <p:nvPr>
            <p:ph type="sldNum" sz="quarter" idx="4"/>
          </p:nvPr>
        </p:nvSpPr>
        <p:spPr>
          <a:xfrm>
            <a:off x="10758488" y="6218238"/>
            <a:ext cx="366713" cy="365125"/>
          </a:xfrm>
          <a:prstGeom prst="ellipse">
            <a:avLst/>
          </a:prstGeom>
          <a:solidFill>
            <a:srgbClr val="1D1D1D">
              <a:alpha val="70000"/>
            </a:srgbClr>
          </a:solidFill>
        </p:spPr>
        <p:txBody>
          <a:bodyPr vert="horz" lIns="18288" tIns="45720" rIns="18288" bIns="45720" rtlCol="0" anchor="ctr">
            <a:noAutofit/>
          </a:bodyPr>
          <a:lstStyle/>
          <a:p>
            <a:pPr algn="ctr">
              <a:buNone/>
            </a:pPr>
            <a:fld id="{9A0DB2DC-4C9A-4742-B13C-FB6460FD350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7"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00" y="0"/>
            <a:ext cx="6102098" cy="6858000"/>
          </a:xfrm>
          <a:solidFill>
            <a:schemeClr val="bg1">
              <a:lumMod val="85000"/>
            </a:schemeClr>
          </a:solidFill>
        </p:spPr>
        <p:txBody>
          <a:bodyPr vert="horz" lIns="91440" tIns="45720" rIns="91440" bIns="45720" rtlCol="0" anchor="t">
            <a:normAutofit/>
          </a:bodyPr>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defRPr/>
            </a:pPr>
            <a:r>
              <a:rPr kumimoji="0" lang="en-US" sz="3200" b="0" i="0" u="none" strike="noStrike" kern="1200" cap="none" spc="0" normalizeH="0" baseline="0" noProof="0">
                <a:ln>
                  <a:noFill/>
                </a:ln>
                <a:solidFill>
                  <a:schemeClr val="bg1">
                    <a:lumMod val="50000"/>
                  </a:schemeClr>
                </a:solidFill>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4" name="Text Placeholder 3"/>
          <p:cNvSpPr>
            <a:spLocks noGrp="1"/>
          </p:cNvSpPr>
          <p:nvPr>
            <p:ph type="body" sz="half" idx="2"/>
          </p:nvPr>
        </p:nvSpPr>
        <p:spPr>
          <a:xfrm>
            <a:off x="1115569" y="3549918"/>
            <a:ext cx="3794761"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ate Placeholder 7"/>
          <p:cNvSpPr>
            <a:spLocks noGrp="1"/>
          </p:cNvSpPr>
          <p:nvPr>
            <p:ph type="dt" sz="half" idx="12"/>
          </p:nvPr>
        </p:nvSpPr>
        <p:spPr>
          <a:xfrm>
            <a:off x="7821613" y="6238875"/>
            <a:ext cx="2754313" cy="323850"/>
          </a:xfrm>
          <a:prstGeom prst="rect">
            <a:avLst/>
          </a:prstGeom>
        </p:spPr>
        <p:txBody>
          <a:bodyPr vert="horz" lIns="91440" tIns="45720" rIns="91440" bIns="45720" rtlCol="0" anchor="ctr"/>
          <a:lstStyle>
            <a:lvl1pPr>
              <a:defRPr>
                <a:solidFill>
                  <a:srgbClr val="FFFFFF"/>
                </a:solidFill>
                <a:effectLst>
                  <a:outerShdw blurRad="50800" dist="38100" dir="2700000" algn="tl" rotWithShape="0">
                    <a:prstClr val="black">
                      <a:alpha val="43000"/>
                    </a:prstClr>
                  </a:outerShdw>
                </a:effectLs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EBCE689F-E350-473D-A385-1281F0FAA742}" type="datetimeFigureOut">
              <a:rPr kumimoji="0" lang="en-US" sz="1050" b="0"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mn-lt"/>
                <a:ea typeface="+mn-ea"/>
                <a:cs typeface="+mn-cs"/>
              </a:rPr>
              <a:t>5/5/2026</a:t>
            </a:fld>
            <a:endParaRPr kumimoji="0" lang="en-US" sz="1050" b="0"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mn-lt"/>
              <a:ea typeface="+mn-ea"/>
              <a:cs typeface="+mn-cs"/>
            </a:endParaRPr>
          </a:p>
        </p:txBody>
      </p:sp>
      <p:sp>
        <p:nvSpPr>
          <p:cNvPr id="8" name="Footer Placeholder 8"/>
          <p:cNvSpPr>
            <a:spLocks noGrp="1"/>
          </p:cNvSpPr>
          <p:nvPr>
            <p:ph type="ftr" sz="quarter" idx="3"/>
          </p:nvPr>
        </p:nvSpPr>
        <p:spPr>
          <a:xfrm>
            <a:off x="804863" y="6235700"/>
            <a:ext cx="5124450" cy="320675"/>
          </a:xfrm>
          <a:prstGeom prst="rect">
            <a:avLst/>
          </a:prstGeom>
        </p:spPr>
        <p:txBody>
          <a:bodyPr vert="horz" lIns="91440" tIns="45720" rIns="91440" bIns="45720" rtlCol="0" anchor="ctr"/>
          <a:lstStyle>
            <a:lvl1pPr>
              <a:defRPr>
                <a:solidFill>
                  <a:schemeClr val="tx1">
                    <a:alpha val="7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9" name="Slide Number Placeholder 9"/>
          <p:cNvSpPr>
            <a:spLocks noGrp="1"/>
          </p:cNvSpPr>
          <p:nvPr>
            <p:ph type="sldNum" sz="quarter" idx="4"/>
          </p:nvPr>
        </p:nvSpPr>
        <p:spPr>
          <a:xfrm>
            <a:off x="10758488" y="6218238"/>
            <a:ext cx="366713" cy="365125"/>
          </a:xfrm>
          <a:prstGeom prst="ellipse">
            <a:avLst/>
          </a:prstGeom>
          <a:solidFill>
            <a:srgbClr val="1D1D1D">
              <a:alpha val="70000"/>
            </a:srgbClr>
          </a:solidFill>
        </p:spPr>
        <p:txBody>
          <a:bodyPr vert="horz" lIns="18288" tIns="45720" rIns="18288" bIns="45720" rtlCol="0" anchor="ctr">
            <a:noAutofit/>
          </a:bodyPr>
          <a:lstStyle/>
          <a:p>
            <a:pPr algn="ctr">
              <a:buNone/>
            </a:pPr>
            <a:fld id="{9A0DB2DC-4C9A-4742-B13C-FB6460FD350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0438" y="965200"/>
            <a:ext cx="7731125" cy="118745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1027" name="Text Placeholder 2"/>
          <p:cNvSpPr>
            <a:spLocks noGrp="1"/>
          </p:cNvSpPr>
          <p:nvPr>
            <p:ph type="body" idx="1"/>
          </p:nvPr>
        </p:nvSpPr>
        <p:spPr>
          <a:xfrm>
            <a:off x="2230438" y="2638425"/>
            <a:ext cx="7731125" cy="3101975"/>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7821613" y="6238875"/>
            <a:ext cx="2754313" cy="323850"/>
          </a:xfrm>
          <a:prstGeom prst="rect">
            <a:avLst/>
          </a:prstGeom>
        </p:spPr>
        <p:txBody>
          <a:bodyPr vert="horz" lIns="91440" tIns="45720" rIns="91440" bIns="45720" rtlCol="0" anchor="ctr"/>
          <a:lstStyle>
            <a:lvl1pPr algn="r">
              <a:defRPr sz="1050">
                <a:solidFill>
                  <a:schemeClr val="tx1">
                    <a:alpha val="7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BA63E325-FAE9-4A83-B8C6-1D2ACFE7DCC0}" type="datetimeFigureOut">
              <a:rPr kumimoji="0" lang="en-US" sz="1050" b="0" i="0" u="none" strike="noStrike" kern="1200" cap="none" spc="0" normalizeH="0" baseline="0" noProof="0" smtClean="0">
                <a:ln>
                  <a:noFill/>
                </a:ln>
                <a:solidFill>
                  <a:schemeClr val="tx1">
                    <a:alpha val="70000"/>
                  </a:schemeClr>
                </a:solidFill>
                <a:effectLst/>
                <a:uLnTx/>
                <a:uFillTx/>
                <a:latin typeface="+mn-lt"/>
                <a:ea typeface="+mn-ea"/>
                <a:cs typeface="+mn-cs"/>
              </a:rPr>
              <a:t>5/5/2026</a:t>
            </a:fld>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1600200" y="6235700"/>
            <a:ext cx="5900738" cy="320675"/>
          </a:xfrm>
          <a:prstGeom prst="rect">
            <a:avLst/>
          </a:prstGeom>
        </p:spPr>
        <p:txBody>
          <a:bodyPr vert="horz" lIns="91440" tIns="45720" rIns="91440" bIns="45720" rtlCol="0" anchor="ctr"/>
          <a:lstStyle>
            <a:lvl1pPr algn="l">
              <a:defRPr sz="1050">
                <a:solidFill>
                  <a:schemeClr val="tx1">
                    <a:alpha val="7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a:ln>
                <a:noFill/>
              </a:ln>
              <a:solidFill>
                <a:schemeClr val="tx1">
                  <a:alpha val="70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10758488" y="6218238"/>
            <a:ext cx="366713" cy="365125"/>
          </a:xfrm>
          <a:prstGeom prst="ellipse">
            <a:avLst/>
          </a:prstGeom>
          <a:solidFill>
            <a:srgbClr val="1D1D1D">
              <a:alpha val="70000"/>
            </a:srgbClr>
          </a:solidFill>
        </p:spPr>
        <p:txBody>
          <a:bodyPr vert="horz" lIns="18288" tIns="45720" rIns="18288" bIns="45720" rtlCol="0" anchor="ctr">
            <a:noAutofit/>
          </a:bodyPr>
          <a:lstStyle>
            <a:lvl1pPr algn="ctr">
              <a:defRPr sz="1100">
                <a:solidFill>
                  <a:srgbClr val="FFFFFF"/>
                </a:solidFill>
              </a:defRPr>
            </a:lvl1pPr>
          </a:lstStyle>
          <a:p>
            <a:pPr lvl="0">
              <a:buNone/>
            </a:pPr>
            <a:fld id="{9A0DB2DC-4C9A-4742-B13C-FB6460FD3503}" type="slidenum">
              <a:rPr lang="en-US" dirty="0">
                <a:latin typeface="Gill Sans MT" panose="020B0502020104020203" pitchFamily="34" charset="0"/>
                <a:ea typeface="Arial" panose="020B0604020202020204" pitchFamily="34" charset="0"/>
              </a:rPr>
              <a:t>‹#›</a:t>
            </a:fld>
            <a:endParaRPr lang="en-US" dirty="0">
              <a:latin typeface="Gill Sans MT" panose="020B0502020104020203" pitchFamily="34" charset="0"/>
              <a:ea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318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63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risaj@gmail.com/" TargetMode="External"/><Relationship Id="rId2" Type="http://schemas.openxmlformats.org/officeDocument/2006/relationships/hyperlink" Target="http://www.informationafrica.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a:spLocks noGrp="1"/>
          </p:cNvSpPr>
          <p:nvPr>
            <p:ph type="subTitle" idx="1"/>
          </p:nvPr>
        </p:nvSpPr>
        <p:spPr>
          <a:xfrm>
            <a:off x="1376363" y="2511425"/>
            <a:ext cx="8863012" cy="3648075"/>
          </a:xfrm>
        </p:spPr>
        <p:txBody>
          <a:bodyPr vert="horz" wrap="square" lIns="91440" tIns="45720" rIns="91440" bIns="45720" anchor="t" anchorCtr="0">
            <a:normAutofit fontScale="85000" lnSpcReduction="10000"/>
          </a:bodyPr>
          <a:lstStyle/>
          <a:p>
            <a:pPr defTabSz="914400">
              <a:buSzTx/>
            </a:pPr>
            <a:r>
              <a:rPr lang="en-US" sz="2600" dirty="0">
                <a:solidFill>
                  <a:schemeClr val="tx1"/>
                </a:solidFill>
                <a:cs typeface="Times New Roman" panose="02020603050405020304" pitchFamily="18" charset="0"/>
              </a:rPr>
              <a:t>II </a:t>
            </a:r>
            <a:r>
              <a:rPr lang="en-US" sz="2600" kern="1200" dirty="0">
                <a:solidFill>
                  <a:schemeClr val="tx1"/>
                </a:solidFill>
                <a:latin typeface="+mn-lt"/>
                <a:ea typeface="+mn-ea"/>
                <a:cs typeface="Times New Roman" panose="02020603050405020304" pitchFamily="18" charset="0"/>
              </a:rPr>
              <a:t>Congress  on “Digital Dialogues Africa–Spain. Social Sciences and Digital </a:t>
            </a:r>
          </a:p>
          <a:p>
            <a:pPr defTabSz="914400">
              <a:buSzTx/>
            </a:pPr>
            <a:r>
              <a:rPr lang="en-US" sz="2600" kern="1200" dirty="0">
                <a:solidFill>
                  <a:schemeClr val="tx1"/>
                </a:solidFill>
                <a:latin typeface="+mn-lt"/>
                <a:ea typeface="+mn-ea"/>
                <a:cs typeface="Times New Roman" panose="02020603050405020304" pitchFamily="18" charset="0"/>
              </a:rPr>
              <a:t>Humanities”, 7–8 May 2026 Casa Africa, Las Palmas de Gran Canaria, Spain </a:t>
            </a:r>
            <a:endParaRPr lang="en-US" sz="2600" dirty="0">
              <a:solidFill>
                <a:schemeClr val="tx1"/>
              </a:solidFill>
              <a:cs typeface="Times New Roman" panose="02020603050405020304" pitchFamily="18" charset="0"/>
            </a:endParaRPr>
          </a:p>
          <a:p>
            <a:pPr defTabSz="914400">
              <a:buSzTx/>
            </a:pPr>
            <a:endParaRPr lang="en-US" sz="2600" kern="1200" dirty="0">
              <a:solidFill>
                <a:schemeClr val="tx1"/>
              </a:solidFill>
              <a:latin typeface="+mn-lt"/>
              <a:ea typeface="+mn-ea"/>
              <a:cs typeface="Times New Roman" panose="02020603050405020304" pitchFamily="18" charset="0"/>
            </a:endParaRPr>
          </a:p>
          <a:p>
            <a:pPr algn="r" defTabSz="914400">
              <a:buSzTx/>
            </a:pPr>
            <a:r>
              <a:rPr sz="2600" kern="1200" dirty="0">
                <a:solidFill>
                  <a:schemeClr val="tx1"/>
                </a:solidFill>
                <a:latin typeface="+mn-lt"/>
                <a:ea typeface="+mn-ea"/>
                <a:cs typeface="Times New Roman" panose="02020603050405020304" pitchFamily="18" charset="0"/>
              </a:rPr>
              <a:t>Nerisa Jepkorir Kamar</a:t>
            </a:r>
          </a:p>
          <a:p>
            <a:pPr algn="r" defTabSz="914400">
              <a:buSzTx/>
            </a:pPr>
            <a:r>
              <a:rPr sz="2600" kern="1200" dirty="0">
                <a:solidFill>
                  <a:schemeClr val="tx1"/>
                </a:solidFill>
                <a:latin typeface="+mn-lt"/>
                <a:ea typeface="+mn-ea"/>
                <a:cs typeface="Times New Roman" panose="02020603050405020304" pitchFamily="18" charset="0"/>
              </a:rPr>
              <a:t>Project Co-</a:t>
            </a:r>
            <a:r>
              <a:rPr lang="en-US" sz="2600" kern="1200" dirty="0">
                <a:solidFill>
                  <a:schemeClr val="tx1"/>
                </a:solidFill>
                <a:latin typeface="+mn-lt"/>
                <a:ea typeface="+mn-ea"/>
                <a:cs typeface="Times New Roman" panose="02020603050405020304" pitchFamily="18" charset="0"/>
              </a:rPr>
              <a:t>O</a:t>
            </a:r>
            <a:r>
              <a:rPr sz="2600" kern="1200" dirty="0">
                <a:solidFill>
                  <a:schemeClr val="tx1"/>
                </a:solidFill>
                <a:latin typeface="+mn-lt"/>
                <a:ea typeface="+mn-ea"/>
                <a:cs typeface="Times New Roman" panose="02020603050405020304" pitchFamily="18" charset="0"/>
              </a:rPr>
              <a:t>rdinator</a:t>
            </a:r>
            <a:r>
              <a:rPr lang="en-US" sz="2600" dirty="0">
                <a:solidFill>
                  <a:schemeClr val="tx1"/>
                </a:solidFill>
                <a:cs typeface="Times New Roman" panose="02020603050405020304" pitchFamily="18" charset="0"/>
              </a:rPr>
              <a:t> </a:t>
            </a:r>
            <a:r>
              <a:rPr sz="2600" kern="1200" dirty="0">
                <a:solidFill>
                  <a:schemeClr val="tx1"/>
                </a:solidFill>
                <a:latin typeface="+mn-lt"/>
                <a:ea typeface="+mn-ea"/>
                <a:cs typeface="Times New Roman" panose="02020603050405020304" pitchFamily="18" charset="0"/>
              </a:rPr>
              <a:t>Information Africa Organization (</a:t>
            </a:r>
            <a:r>
              <a:rPr sz="2600" kern="1200" dirty="0">
                <a:solidFill>
                  <a:schemeClr val="tx1"/>
                </a:solidFill>
                <a:latin typeface="+mn-lt"/>
                <a:ea typeface="+mn-ea"/>
                <a:cs typeface="Times New Roman" panose="02020603050405020304" pitchFamily="18" charset="0"/>
                <a:hlinkClick r:id="rId2"/>
              </a:rPr>
              <a:t>www.informationafrica.org</a:t>
            </a:r>
            <a:r>
              <a:rPr sz="2600" kern="1200" dirty="0">
                <a:solidFill>
                  <a:schemeClr val="tx1"/>
                </a:solidFill>
                <a:latin typeface="+mn-lt"/>
                <a:ea typeface="+mn-ea"/>
                <a:cs typeface="Times New Roman" panose="02020603050405020304" pitchFamily="18" charset="0"/>
              </a:rPr>
              <a:t>)</a:t>
            </a:r>
            <a:r>
              <a:rPr lang="en-US" sz="2600" kern="1200" dirty="0">
                <a:solidFill>
                  <a:schemeClr val="tx1"/>
                </a:solidFill>
                <a:latin typeface="+mn-lt"/>
                <a:ea typeface="+mn-ea"/>
                <a:cs typeface="Times New Roman" panose="02020603050405020304" pitchFamily="18" charset="0"/>
              </a:rPr>
              <a:t>/</a:t>
            </a:r>
          </a:p>
          <a:p>
            <a:pPr algn="r" defTabSz="914400">
              <a:buSzTx/>
            </a:pPr>
            <a:r>
              <a:rPr lang="en-US" sz="2600" kern="1200" dirty="0">
                <a:solidFill>
                  <a:schemeClr val="tx1"/>
                </a:solidFill>
                <a:latin typeface="+mn-lt"/>
                <a:ea typeface="+mn-ea"/>
                <a:cs typeface="Times New Roman" panose="02020603050405020304" pitchFamily="18" charset="0"/>
              </a:rPr>
              <a:t>Vice Chair: IFLA Sub Saharan Africa Regional Division (2025- 2027)</a:t>
            </a:r>
          </a:p>
          <a:p>
            <a:pPr algn="r" defTabSz="914400">
              <a:buSzTx/>
            </a:pPr>
            <a:r>
              <a:rPr lang="en-US" sz="2600" kern="1200" dirty="0">
                <a:solidFill>
                  <a:schemeClr val="tx1"/>
                </a:solidFill>
                <a:latin typeface="+mn-lt"/>
                <a:ea typeface="+mn-ea"/>
                <a:cs typeface="Times New Roman" panose="02020603050405020304" pitchFamily="18" charset="0"/>
              </a:rPr>
              <a:t>E</a:t>
            </a:r>
            <a:r>
              <a:rPr sz="2600" kern="1200" dirty="0">
                <a:solidFill>
                  <a:schemeClr val="tx1"/>
                </a:solidFill>
                <a:latin typeface="+mn-lt"/>
                <a:ea typeface="+mn-ea"/>
                <a:cs typeface="Times New Roman" panose="02020603050405020304" pitchFamily="18" charset="0"/>
              </a:rPr>
              <a:t>mail: </a:t>
            </a:r>
            <a:r>
              <a:rPr lang="en-US" sz="2600" kern="1200" dirty="0">
                <a:solidFill>
                  <a:schemeClr val="tx1"/>
                </a:solidFill>
                <a:cs typeface="Times New Roman" panose="02020603050405020304" pitchFamily="18" charset="0"/>
                <a:hlinkClick r:id="rId3"/>
              </a:rPr>
              <a:t>erisaj</a:t>
            </a:r>
            <a:r>
              <a:rPr lang="en-US" sz="2600" dirty="0">
                <a:solidFill>
                  <a:schemeClr val="tx1"/>
                </a:solidFill>
                <a:cs typeface="Times New Roman" panose="02020603050405020304" pitchFamily="18" charset="0"/>
                <a:hlinkClick r:id="rId3"/>
              </a:rPr>
              <a:t>@gmail.com/</a:t>
            </a:r>
            <a:r>
              <a:rPr lang="en-US" sz="2600" dirty="0">
                <a:solidFill>
                  <a:schemeClr val="tx1"/>
                </a:solidFill>
                <a:cs typeface="Times New Roman" panose="02020603050405020304" pitchFamily="18" charset="0"/>
              </a:rPr>
              <a:t> </a:t>
            </a:r>
            <a:r>
              <a:rPr sz="2600" kern="1200" dirty="0">
                <a:solidFill>
                  <a:schemeClr val="tx1"/>
                </a:solidFill>
                <a:latin typeface="+mn-lt"/>
                <a:ea typeface="+mn-ea"/>
                <a:cs typeface="Times New Roman" panose="02020603050405020304" pitchFamily="18" charset="0"/>
              </a:rPr>
              <a:t>nerisa@informationafrica.org</a:t>
            </a:r>
          </a:p>
          <a:p>
            <a:pPr defTabSz="914400">
              <a:buSzTx/>
            </a:pPr>
            <a:endParaRPr sz="2600" kern="1200" dirty="0">
              <a:solidFill>
                <a:schemeClr val="tx1"/>
              </a:solidFill>
              <a:latin typeface="+mn-lt"/>
              <a:ea typeface="+mn-ea"/>
              <a:cs typeface="Times New Roman" panose="02020603050405020304" pitchFamily="18" charset="0"/>
            </a:endParaRPr>
          </a:p>
          <a:p>
            <a:pPr algn="l" defTabSz="914400">
              <a:buSzTx/>
            </a:pPr>
            <a:endParaRPr sz="2600" kern="1200" dirty="0">
              <a:solidFill>
                <a:schemeClr val="tx1"/>
              </a:solidFill>
              <a:latin typeface="+mn-lt"/>
              <a:ea typeface="Times New Roman" panose="02020603050405020304" pitchFamily="18" charset="0"/>
              <a:cs typeface="+mn-cs"/>
            </a:endParaRPr>
          </a:p>
        </p:txBody>
      </p:sp>
      <p:sp>
        <p:nvSpPr>
          <p:cNvPr id="4099" name="TextBox 5"/>
          <p:cNvSpPr txBox="1"/>
          <p:nvPr/>
        </p:nvSpPr>
        <p:spPr>
          <a:xfrm>
            <a:off x="1030288" y="781050"/>
            <a:ext cx="9037637" cy="1570038"/>
          </a:xfrm>
          <a:prstGeom prst="rect">
            <a:avLst/>
          </a:prstGeom>
          <a:noFill/>
          <a:ln w="9525">
            <a:noFill/>
          </a:ln>
        </p:spPr>
        <p:txBody>
          <a:bodyPr>
            <a:spAutoFit/>
          </a:bodyPr>
          <a:lstStyle/>
          <a:p>
            <a:pPr algn="ctr">
              <a:buNone/>
            </a:pPr>
            <a:r>
              <a:rPr sz="2400" dirty="0">
                <a:latin typeface="Gill Sans MT" panose="020B0502020104020203" pitchFamily="34" charset="0"/>
                <a:ea typeface="Arial" panose="020B0604020202020204" pitchFamily="34" charset="0"/>
              </a:rPr>
              <a:t> Advancing Climate Action and Sustainable Development Goals: The Transformative</a:t>
            </a:r>
          </a:p>
          <a:p>
            <a:pPr algn="ctr">
              <a:buNone/>
            </a:pPr>
            <a:r>
              <a:rPr sz="2400" dirty="0">
                <a:latin typeface="Gill Sans MT" panose="020B0502020104020203" pitchFamily="34" charset="0"/>
                <a:ea typeface="Arial" panose="020B0604020202020204" pitchFamily="34" charset="0"/>
              </a:rPr>
              <a:t>Role of African Libraries and Information Centres </a:t>
            </a:r>
          </a:p>
          <a:p>
            <a:pPr algn="ctr">
              <a:buNone/>
            </a:pPr>
            <a:endParaRPr sz="2400" dirty="0">
              <a:latin typeface="Gill Sans MT" panose="020B0502020104020203" pitchFamily="34" charset="0"/>
              <a:ea typeface="Arial" panose="020B0604020202020204" pitchFamily="34" charset="0"/>
            </a:endParaRPr>
          </a:p>
        </p:txBody>
      </p:sp>
    </p:spTree>
  </p:cSld>
  <p:clrMapOvr>
    <a:masterClrMapping/>
  </p:clrMapOvr>
  <p:transition spd="slow" advTm="21037"/>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p:cNvPicPr>
            <a:picLocks noChangeAspect="1"/>
          </p:cNvPicPr>
          <p:nvPr/>
        </p:nvPicPr>
        <p:blipFill>
          <a:blip r:embed="rId2"/>
          <a:stretch>
            <a:fillRect/>
          </a:stretch>
        </p:blipFill>
        <p:spPr>
          <a:xfrm>
            <a:off x="122238" y="26988"/>
            <a:ext cx="12012612" cy="6961187"/>
          </a:xfrm>
          <a:prstGeom prst="rect">
            <a:avLst/>
          </a:prstGeom>
          <a:noFill/>
          <a:ln w="9525">
            <a:noFill/>
          </a:ln>
        </p:spPr>
      </p:pic>
      <p:sp>
        <p:nvSpPr>
          <p:cNvPr id="2" name="Title 1"/>
          <p:cNvSpPr>
            <a:spLocks noGrp="1"/>
          </p:cNvSpPr>
          <p:nvPr>
            <p:ph type="title"/>
          </p:nvPr>
        </p:nvSpPr>
        <p:spPr>
          <a:xfrm>
            <a:off x="1801813" y="12700"/>
            <a:ext cx="8482013" cy="760413"/>
          </a:xfrm>
          <a:ln>
            <a:noFill/>
          </a:ln>
        </p:spPr>
        <p:txBody>
          <a:bodyPr vert="horz" lIns="182880" tIns="182880" rIns="182880" bIns="182880" rtlCol="0" anchor="ctr">
            <a:normAutofit fontScale="90000"/>
          </a:bodyPr>
          <a:lstStyle/>
          <a:p>
            <a:pPr marL="0" marR="0" lvl="0" indent="0" algn="ctr" defTabSz="914400" rtl="0" eaLnBrk="1" fontAlgn="auto" latinLnBrk="0" hangingPunct="1">
              <a:lnSpc>
                <a:spcPct val="90000"/>
              </a:lnSpc>
              <a:spcBef>
                <a:spcPct val="0"/>
              </a:spcBef>
              <a:spcAft>
                <a:spcPts val="0"/>
              </a:spcAft>
              <a:buClrTx/>
              <a:buSzTx/>
              <a:buFontTx/>
              <a:buNone/>
              <a:defRPr/>
            </a:pPr>
            <a:br>
              <a:rPr kumimoji="0" lang="en-US" sz="2800" b="1" i="0" u="none" strike="noStrike" kern="1200" cap="all" spc="200" normalizeH="0" baseline="0" noProof="0" dirty="0">
                <a:ln>
                  <a:noFill/>
                </a:ln>
                <a:solidFill>
                  <a:schemeClr val="accent1"/>
                </a:solidFill>
                <a:effectLst/>
                <a:uLnTx/>
                <a:uFillTx/>
                <a:latin typeface="+mj-lt"/>
                <a:ea typeface="+mj-ea"/>
                <a:cs typeface="+mj-cs"/>
              </a:rPr>
            </a:br>
            <a:r>
              <a:rPr kumimoji="0" lang="fr-FR" sz="2800" b="1" i="0" u="none" strike="noStrike" kern="1200" cap="all" spc="200" normalizeH="0" baseline="0" noProof="0" dirty="0">
                <a:ln>
                  <a:noFill/>
                </a:ln>
                <a:solidFill>
                  <a:schemeClr val="accent1"/>
                </a:solidFill>
                <a:effectLst/>
                <a:uLnTx/>
                <a:uFillTx/>
                <a:latin typeface="+mj-lt"/>
                <a:ea typeface="+mj-ea"/>
                <a:cs typeface="+mj-cs"/>
              </a:rPr>
              <a:t>ii. Contribution to AU Agenda 2063 aspirations</a:t>
            </a:r>
            <a:br>
              <a:rPr kumimoji="0" lang="en-US" sz="2800" b="1" i="0" u="none" strike="noStrike" kern="1200" cap="all" spc="200" normalizeH="0" baseline="0" noProof="0" dirty="0">
                <a:ln>
                  <a:noFill/>
                </a:ln>
                <a:solidFill>
                  <a:schemeClr val="accent1"/>
                </a:solidFill>
                <a:effectLst/>
                <a:uLnTx/>
                <a:uFillTx/>
                <a:latin typeface="+mj-lt"/>
                <a:ea typeface="+mj-ea"/>
                <a:cs typeface="+mj-cs"/>
              </a:rPr>
            </a:br>
            <a:endParaRPr kumimoji="0" lang="en-US" sz="2800" b="1" i="0" u="none" strike="noStrike" kern="1200" cap="all" spc="200" normalizeH="0" baseline="0" noProof="0" dirty="0">
              <a:ln>
                <a:noFill/>
              </a:ln>
              <a:solidFill>
                <a:schemeClr val="accent1"/>
              </a:solidFill>
              <a:effectLst/>
              <a:uLnTx/>
              <a:uFillTx/>
              <a:latin typeface="+mj-lt"/>
              <a:ea typeface="+mj-ea"/>
              <a:cs typeface="+mj-cs"/>
            </a:endParaRPr>
          </a:p>
        </p:txBody>
      </p:sp>
      <p:sp>
        <p:nvSpPr>
          <p:cNvPr id="3" name="Content Placeholder 2"/>
          <p:cNvSpPr>
            <a:spLocks noGrp="1"/>
          </p:cNvSpPr>
          <p:nvPr>
            <p:ph idx="1"/>
          </p:nvPr>
        </p:nvSpPr>
        <p:spPr>
          <a:xfrm>
            <a:off x="293688" y="773113"/>
            <a:ext cx="6953250" cy="5505450"/>
          </a:xfrm>
          <a:solidFill>
            <a:schemeClr val="accent1">
              <a:lumMod val="60000"/>
              <a:lumOff val="40000"/>
            </a:schemeClr>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defRPr/>
            </a:pPr>
            <a:endParaRPr kumimoji="0" lang="en-US" sz="1800" b="0" i="0" u="none" strike="noStrike" kern="1200" cap="none" spc="0" normalizeH="0" baseline="0" noProof="0" dirty="0">
              <a:ln>
                <a:noFill/>
              </a:ln>
              <a:solidFill>
                <a:schemeClr val="dk1"/>
              </a:solidFill>
              <a:effectLst/>
              <a:uLnTx/>
              <a:uFillTx/>
              <a:latin typeface="+mn-lt"/>
              <a:ea typeface="+mn-ea"/>
              <a:cs typeface="+mn-cs"/>
            </a:endParaRPr>
          </a:p>
          <a:p>
            <a:pPr marL="228600" marR="0" lvl="0" indent="-228600" algn="just"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v"/>
              <a:defRPr/>
            </a:pPr>
            <a:r>
              <a:rPr kumimoji="0" lang="en-US" sz="2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The African Union's Agenda 2063 aims to achieve inclusive and sustainable development across Africa.</a:t>
            </a:r>
          </a:p>
          <a:p>
            <a:pPr marL="228600" marR="0" lvl="0" indent="-228600" algn="just"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v"/>
              <a:defRPr/>
            </a:pPr>
            <a:r>
              <a:rPr kumimoji="0" lang="en-US" sz="2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Role of Libraries - provide access to information and resources that support the realization of these aspirations</a:t>
            </a:r>
          </a:p>
          <a:p>
            <a:pPr marL="228600" marR="0" lvl="0" indent="-228600" algn="just"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v"/>
              <a:defRPr/>
            </a:pPr>
            <a:r>
              <a:rPr kumimoji="0" lang="en-US" sz="2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They contribute to climate action by promoting sustainable practices, such as climate-resilient agriculture and renewable energy transition, and by integrating climate risk management into national policies.</a:t>
            </a:r>
          </a:p>
          <a:p>
            <a:pPr marL="228600" marR="0" lvl="0" indent="-228600" algn="just"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v"/>
              <a:defRPr/>
            </a:pPr>
            <a:r>
              <a:rPr kumimoji="0" lang="en-US" sz="2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Libraries - facilitate the dissemination of information on climate change and the implementation of climate-resilient strategies</a:t>
            </a:r>
          </a:p>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defRPr/>
            </a:pPr>
            <a:endParaRPr kumimoji="0" lang="en-US"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6" name="Rectangle: Rounded Corners 5"/>
          <p:cNvSpPr/>
          <p:nvPr/>
        </p:nvSpPr>
        <p:spPr>
          <a:xfrm>
            <a:off x="0" y="6524625"/>
            <a:ext cx="3095625" cy="3413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chemeClr val="dk1"/>
              </a:solidFill>
              <a:effectLst/>
              <a:uLnTx/>
              <a:uFillTx/>
              <a:latin typeface="+mn-lt"/>
              <a:ea typeface="+mn-ea"/>
              <a:cs typeface="+mn-cs"/>
            </a:endParaRPr>
          </a:p>
        </p:txBody>
      </p:sp>
      <p:sp>
        <p:nvSpPr>
          <p:cNvPr id="14342" name="Google Shape;461;p48"/>
          <p:cNvSpPr/>
          <p:nvPr/>
        </p:nvSpPr>
        <p:spPr>
          <a:xfrm>
            <a:off x="11144250" y="6278563"/>
            <a:ext cx="508000" cy="417512"/>
          </a:xfrm>
          <a:custGeom>
            <a:avLst/>
            <a:gdLst/>
            <a:ahLst/>
            <a:cxnLst/>
            <a:rect l="0" t="0" r="0" b="0"/>
            <a:pathLst>
              <a:path w="11967" h="9809">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accent1">
              <a:alpha val="100000"/>
            </a:schemeClr>
          </a:solidFill>
          <a:ln w="9525">
            <a:noFill/>
          </a:ln>
        </p:spPr>
        <p:txBody>
          <a:bodyPr/>
          <a:lstStyle/>
          <a:p>
            <a:endParaRPr lang="en-US"/>
          </a:p>
        </p:txBody>
      </p:sp>
      <p:pic>
        <p:nvPicPr>
          <p:cNvPr id="14343" name="Picture 2" descr="Agenda 2063 | AUDA-NEPAD"/>
          <p:cNvPicPr>
            <a:picLocks noChangeAspect="1"/>
          </p:cNvPicPr>
          <p:nvPr/>
        </p:nvPicPr>
        <p:blipFill>
          <a:blip r:embed="rId3"/>
          <a:stretch>
            <a:fillRect/>
          </a:stretch>
        </p:blipFill>
        <p:spPr>
          <a:xfrm>
            <a:off x="7237413" y="750888"/>
            <a:ext cx="4813300" cy="6115050"/>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p:cNvPicPr>
            <a:picLocks noChangeAspect="1"/>
          </p:cNvPicPr>
          <p:nvPr/>
        </p:nvPicPr>
        <p:blipFill>
          <a:blip r:embed="rId2"/>
          <a:stretch>
            <a:fillRect/>
          </a:stretch>
        </p:blipFill>
        <p:spPr>
          <a:xfrm>
            <a:off x="122238" y="26988"/>
            <a:ext cx="12012612" cy="6961187"/>
          </a:xfrm>
          <a:prstGeom prst="rect">
            <a:avLst/>
          </a:prstGeom>
          <a:noFill/>
          <a:ln w="9525">
            <a:noFill/>
          </a:ln>
        </p:spPr>
      </p:pic>
      <p:sp>
        <p:nvSpPr>
          <p:cNvPr id="2" name="Title 1"/>
          <p:cNvSpPr>
            <a:spLocks noGrp="1"/>
          </p:cNvSpPr>
          <p:nvPr>
            <p:ph type="title"/>
          </p:nvPr>
        </p:nvSpPr>
        <p:spPr>
          <a:xfrm>
            <a:off x="1801813" y="12700"/>
            <a:ext cx="8482013" cy="760413"/>
          </a:xfrm>
          <a:ln>
            <a:noFill/>
          </a:ln>
        </p:spPr>
        <p:txBody>
          <a:bodyPr vert="horz" lIns="182880" tIns="182880" rIns="182880" bIns="182880" rtlCol="0" anchor="ctr">
            <a:normAutofit fontScale="90000"/>
          </a:bodyPr>
          <a:lstStyle/>
          <a:p>
            <a:pPr marL="0" marR="0" lvl="0" indent="0" algn="ctr" defTabSz="914400" rtl="0" eaLnBrk="1" fontAlgn="auto" latinLnBrk="0" hangingPunct="1">
              <a:lnSpc>
                <a:spcPct val="90000"/>
              </a:lnSpc>
              <a:spcBef>
                <a:spcPct val="0"/>
              </a:spcBef>
              <a:spcAft>
                <a:spcPts val="0"/>
              </a:spcAft>
              <a:buClrTx/>
              <a:buSzTx/>
              <a:buFontTx/>
              <a:buNone/>
              <a:defRPr/>
            </a:pPr>
            <a:br>
              <a:rPr kumimoji="0" lang="en-US" sz="2800" b="1" i="0" u="none" strike="noStrike" kern="1200" cap="all" spc="200" normalizeH="0" baseline="0" noProof="0" dirty="0">
                <a:ln>
                  <a:noFill/>
                </a:ln>
                <a:solidFill>
                  <a:schemeClr val="accent1"/>
                </a:solidFill>
                <a:effectLst/>
                <a:uLnTx/>
                <a:uFillTx/>
                <a:latin typeface="+mj-lt"/>
                <a:ea typeface="+mj-ea"/>
                <a:cs typeface="+mj-cs"/>
              </a:rPr>
            </a:br>
            <a:r>
              <a:rPr kumimoji="0" lang="fr-FR" sz="2800" b="1" i="0" u="none" strike="noStrike" kern="1200" cap="all" spc="200" normalizeH="0" baseline="0" noProof="0" dirty="0">
                <a:ln>
                  <a:noFill/>
                </a:ln>
                <a:solidFill>
                  <a:schemeClr val="accent1"/>
                </a:solidFill>
                <a:effectLst/>
                <a:uLnTx/>
                <a:uFillTx/>
                <a:latin typeface="+mj-lt"/>
                <a:ea typeface="+mj-ea"/>
                <a:cs typeface="+mj-cs"/>
              </a:rPr>
              <a:t>ii. Contribution to AU Agenda 2063 aspirations</a:t>
            </a:r>
            <a:r>
              <a:rPr kumimoji="0" lang="en-US" altLang="fr-FR" sz="2800" b="1" i="0" u="none" strike="noStrike" kern="1200" cap="all" spc="200" normalizeH="0" baseline="0" noProof="0" dirty="0">
                <a:ln>
                  <a:noFill/>
                </a:ln>
                <a:solidFill>
                  <a:schemeClr val="accent1"/>
                </a:solidFill>
                <a:effectLst/>
                <a:uLnTx/>
                <a:uFillTx/>
                <a:latin typeface="+mj-lt"/>
                <a:ea typeface="+mj-ea"/>
                <a:cs typeface="+mj-cs"/>
              </a:rPr>
              <a:t>...</a:t>
            </a:r>
            <a:br>
              <a:rPr kumimoji="0" lang="en-US" sz="2800" b="1" i="0" u="none" strike="noStrike" kern="1200" cap="all" spc="200" normalizeH="0" baseline="0" noProof="0" dirty="0">
                <a:ln>
                  <a:noFill/>
                </a:ln>
                <a:solidFill>
                  <a:schemeClr val="accent1"/>
                </a:solidFill>
                <a:effectLst/>
                <a:uLnTx/>
                <a:uFillTx/>
                <a:latin typeface="+mj-lt"/>
                <a:ea typeface="+mj-ea"/>
                <a:cs typeface="+mj-cs"/>
              </a:rPr>
            </a:br>
            <a:endParaRPr kumimoji="0" lang="en-US" sz="2800" b="1" i="0" u="none" strike="noStrike" kern="1200" cap="all" spc="200" normalizeH="0" baseline="0" noProof="0" dirty="0">
              <a:ln>
                <a:noFill/>
              </a:ln>
              <a:solidFill>
                <a:schemeClr val="accent1"/>
              </a:solidFill>
              <a:effectLst/>
              <a:uLnTx/>
              <a:uFillTx/>
              <a:latin typeface="+mj-lt"/>
              <a:ea typeface="+mj-ea"/>
              <a:cs typeface="+mj-cs"/>
            </a:endParaRPr>
          </a:p>
        </p:txBody>
      </p:sp>
      <p:sp>
        <p:nvSpPr>
          <p:cNvPr id="3" name="Content Placeholder 2"/>
          <p:cNvSpPr>
            <a:spLocks noGrp="1"/>
          </p:cNvSpPr>
          <p:nvPr>
            <p:ph idx="1"/>
          </p:nvPr>
        </p:nvSpPr>
        <p:spPr>
          <a:xfrm>
            <a:off x="293688" y="773113"/>
            <a:ext cx="6953250" cy="5783263"/>
          </a:xfrm>
          <a:solidFill>
            <a:schemeClr val="accent1">
              <a:lumMod val="60000"/>
              <a:lumOff val="40000"/>
            </a:schemeClr>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85000" lnSpcReduction="20000"/>
          </a:bodyPr>
          <a:lstStyle/>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defRPr/>
            </a:pPr>
            <a:endParaRPr kumimoji="0" lang="en-US" sz="2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defRPr/>
            </a:pPr>
            <a:r>
              <a:rPr kumimoji="0" lang="en-US" sz="2600" b="1"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Contributions</a:t>
            </a:r>
          </a:p>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defRPr/>
            </a:pPr>
            <a:r>
              <a:rPr kumimoji="0" lang="en-US" sz="26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AU Agenda 2063’s aspirations on prosperity, education, cultural identity, and people-driven development provide a strong framework for libraries to advance climate action. </a:t>
            </a:r>
          </a:p>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defRPr/>
            </a:pPr>
            <a:r>
              <a:rPr kumimoji="0" lang="en-US" sz="26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African libraries are already implementing solar energy, climate literacy, indigenous knowledge preservation, and youth-led environmental programs showing how knowledge institutions can be catalysts for sustainable futures.</a:t>
            </a:r>
          </a:p>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defRPr/>
            </a:pPr>
            <a:r>
              <a:rPr kumimoji="0" lang="en-US" sz="26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 </a:t>
            </a:r>
            <a:r>
              <a:rPr kumimoji="0" lang="en-US" sz="2600" b="1"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Examples</a:t>
            </a:r>
            <a:endParaRPr kumimoji="0" lang="en-US" sz="26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endParaRPr>
          </a:p>
          <a:p>
            <a:pPr marL="400050" marR="0" lvl="0" indent="-400050" algn="l" defTabSz="914400" rtl="0" eaLnBrk="1" fontAlgn="auto" latinLnBrk="0" hangingPunct="1">
              <a:lnSpc>
                <a:spcPct val="100000"/>
              </a:lnSpc>
              <a:spcBef>
                <a:spcPts val="1000"/>
              </a:spcBef>
              <a:spcAft>
                <a:spcPts val="0"/>
              </a:spcAft>
              <a:buClr>
                <a:schemeClr val="accent2"/>
              </a:buClr>
              <a:buSzTx/>
              <a:buFont typeface="+mj-lt"/>
              <a:buAutoNum type="romanUcPeriod"/>
              <a:defRPr/>
            </a:pPr>
            <a:r>
              <a:rPr kumimoji="0" lang="en-US" sz="26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 A1- Promotes libraries as hubs for education, innovation, and access to information- e.g. Kenya National Library Service integrates solar energy and ICT hubs to reduce carbon footprint</a:t>
            </a:r>
          </a:p>
          <a:p>
            <a:pPr marL="400050" marR="0" lvl="0" indent="-400050" algn="l" defTabSz="914400" rtl="0" eaLnBrk="1" fontAlgn="auto" latinLnBrk="0" hangingPunct="1">
              <a:lnSpc>
                <a:spcPct val="100000"/>
              </a:lnSpc>
              <a:spcBef>
                <a:spcPts val="1000"/>
              </a:spcBef>
              <a:spcAft>
                <a:spcPts val="0"/>
              </a:spcAft>
              <a:buClr>
                <a:schemeClr val="accent2"/>
              </a:buClr>
              <a:buSzTx/>
              <a:buFont typeface="+mj-lt"/>
              <a:buAutoNum type="romanUcPeriod"/>
              <a:defRPr/>
            </a:pPr>
            <a:r>
              <a:rPr kumimoji="0" lang="en-US" sz="26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 A2- Libraries provide lifelong learning, digital literacy, and STEM resources - e.g. Ghana’s public libraries run climate literacy programs for youth, linking SDGs with local action.</a:t>
            </a:r>
          </a:p>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defRPr/>
            </a:pPr>
            <a:endParaRPr kumimoji="0" lang="en-US"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6" name="Rectangle: Rounded Corners 5"/>
          <p:cNvSpPr/>
          <p:nvPr/>
        </p:nvSpPr>
        <p:spPr>
          <a:xfrm>
            <a:off x="0" y="6524625"/>
            <a:ext cx="3095625" cy="3413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chemeClr val="dk1"/>
              </a:solidFill>
              <a:effectLst/>
              <a:uLnTx/>
              <a:uFillTx/>
              <a:latin typeface="+mn-lt"/>
              <a:ea typeface="+mn-ea"/>
              <a:cs typeface="+mn-cs"/>
            </a:endParaRPr>
          </a:p>
        </p:txBody>
      </p:sp>
      <p:sp>
        <p:nvSpPr>
          <p:cNvPr id="15366" name="Google Shape;461;p48"/>
          <p:cNvSpPr/>
          <p:nvPr/>
        </p:nvSpPr>
        <p:spPr>
          <a:xfrm>
            <a:off x="11144250" y="6278563"/>
            <a:ext cx="508000" cy="417512"/>
          </a:xfrm>
          <a:custGeom>
            <a:avLst/>
            <a:gdLst/>
            <a:ahLst/>
            <a:cxnLst/>
            <a:rect l="0" t="0" r="0" b="0"/>
            <a:pathLst>
              <a:path w="11967" h="9809">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accent1">
              <a:alpha val="100000"/>
            </a:schemeClr>
          </a:solidFill>
          <a:ln w="9525">
            <a:noFill/>
          </a:ln>
        </p:spPr>
        <p:txBody>
          <a:bodyPr/>
          <a:lstStyle/>
          <a:p>
            <a:endParaRPr lang="en-US"/>
          </a:p>
        </p:txBody>
      </p:sp>
      <p:pic>
        <p:nvPicPr>
          <p:cNvPr id="15367" name="Picture 2" descr="Achieving 'The Africa We Want': The efforts of African RENs towards  realisation of AU Agenda 2063 – Ubuntunet Alliance"/>
          <p:cNvPicPr>
            <a:picLocks noChangeAspect="1"/>
          </p:cNvPicPr>
          <p:nvPr/>
        </p:nvPicPr>
        <p:blipFill>
          <a:blip r:embed="rId3"/>
          <a:stretch>
            <a:fillRect/>
          </a:stretch>
        </p:blipFill>
        <p:spPr>
          <a:xfrm>
            <a:off x="7202488" y="854075"/>
            <a:ext cx="4932362" cy="5702300"/>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p:cNvPicPr>
          <p:nvPr/>
        </p:nvPicPr>
        <p:blipFill>
          <a:blip r:embed="rId2"/>
          <a:stretch>
            <a:fillRect/>
          </a:stretch>
        </p:blipFill>
        <p:spPr>
          <a:xfrm>
            <a:off x="0" y="26988"/>
            <a:ext cx="12134850" cy="6961187"/>
          </a:xfrm>
          <a:prstGeom prst="rect">
            <a:avLst/>
          </a:prstGeom>
          <a:noFill/>
          <a:ln w="9525">
            <a:noFill/>
          </a:ln>
        </p:spPr>
      </p:pic>
      <p:sp>
        <p:nvSpPr>
          <p:cNvPr id="2" name="Title 1"/>
          <p:cNvSpPr>
            <a:spLocks noGrp="1"/>
          </p:cNvSpPr>
          <p:nvPr>
            <p:ph type="title"/>
          </p:nvPr>
        </p:nvSpPr>
        <p:spPr>
          <a:xfrm>
            <a:off x="1801813" y="12700"/>
            <a:ext cx="8482013" cy="760413"/>
          </a:xfrm>
          <a:ln>
            <a:noFill/>
          </a:ln>
        </p:spPr>
        <p:txBody>
          <a:bodyPr vert="horz" lIns="182880" tIns="182880" rIns="182880" bIns="182880" rtlCol="0" anchor="ctr">
            <a:normAutofit fontScale="90000"/>
          </a:bodyPr>
          <a:lstStyle/>
          <a:p>
            <a:pPr marL="0" marR="0" lvl="0" indent="0" algn="ctr" defTabSz="914400" rtl="0" eaLnBrk="1" fontAlgn="auto" latinLnBrk="0" hangingPunct="1">
              <a:lnSpc>
                <a:spcPct val="90000"/>
              </a:lnSpc>
              <a:spcBef>
                <a:spcPct val="0"/>
              </a:spcBef>
              <a:spcAft>
                <a:spcPts val="0"/>
              </a:spcAft>
              <a:buClrTx/>
              <a:buSzTx/>
              <a:buFontTx/>
              <a:buNone/>
              <a:defRPr/>
            </a:pPr>
            <a:br>
              <a:rPr kumimoji="0" lang="en-US" sz="2800" b="1" i="0" u="none" strike="noStrike" kern="1200" cap="all" spc="200" normalizeH="0" baseline="0" noProof="0" dirty="0">
                <a:ln>
                  <a:noFill/>
                </a:ln>
                <a:solidFill>
                  <a:schemeClr val="accent1"/>
                </a:solidFill>
                <a:effectLst/>
                <a:uLnTx/>
                <a:uFillTx/>
                <a:latin typeface="+mj-lt"/>
                <a:ea typeface="+mj-ea"/>
                <a:cs typeface="+mj-cs"/>
              </a:rPr>
            </a:br>
            <a:br>
              <a:rPr kumimoji="0" lang="fr-FR" sz="2800" b="1" i="0" u="none" strike="noStrike" kern="1200" cap="all" spc="200" normalizeH="0" baseline="0" noProof="0" dirty="0">
                <a:ln>
                  <a:noFill/>
                </a:ln>
                <a:solidFill>
                  <a:schemeClr val="accent1"/>
                </a:solidFill>
                <a:effectLst/>
                <a:uLnTx/>
                <a:uFillTx/>
                <a:latin typeface="+mj-lt"/>
                <a:ea typeface="+mj-ea"/>
                <a:cs typeface="+mj-cs"/>
              </a:rPr>
            </a:br>
            <a:br>
              <a:rPr kumimoji="0" lang="fr-FR" sz="2800" b="1" i="0" u="none" strike="noStrike" kern="1200" cap="all" spc="200" normalizeH="0" baseline="0" noProof="0" dirty="0">
                <a:ln>
                  <a:noFill/>
                </a:ln>
                <a:solidFill>
                  <a:schemeClr val="accent1"/>
                </a:solidFill>
                <a:effectLst/>
                <a:uLnTx/>
                <a:uFillTx/>
                <a:latin typeface="+mj-lt"/>
                <a:ea typeface="+mj-ea"/>
                <a:cs typeface="+mj-cs"/>
              </a:rPr>
            </a:br>
            <a:r>
              <a:rPr kumimoji="0" lang="en-US" sz="2800" b="1" i="0" u="none" strike="noStrike" kern="1200" cap="all" spc="200" normalizeH="0" baseline="0" noProof="0" dirty="0">
                <a:ln>
                  <a:noFill/>
                </a:ln>
                <a:solidFill>
                  <a:schemeClr val="accent1"/>
                </a:solidFill>
                <a:effectLst/>
                <a:uLnTx/>
                <a:uFillTx/>
                <a:latin typeface="+mj-lt"/>
                <a:ea typeface="+mj-ea"/>
                <a:cs typeface="+mj-cs"/>
              </a:rPr>
              <a:t>iii. Role in World Summit on the Information Society (WSIS) Action Lines: ICT for sustainable development</a:t>
            </a:r>
            <a:br>
              <a:rPr kumimoji="0" lang="en-US" sz="2800" b="1" i="0" u="none" strike="noStrike" kern="1200" cap="all" spc="200" normalizeH="0" baseline="0" noProof="0" dirty="0">
                <a:ln>
                  <a:noFill/>
                </a:ln>
                <a:solidFill>
                  <a:schemeClr val="accent1"/>
                </a:solidFill>
                <a:effectLst/>
                <a:uLnTx/>
                <a:uFillTx/>
                <a:latin typeface="+mj-lt"/>
                <a:ea typeface="+mj-ea"/>
                <a:cs typeface="+mj-cs"/>
              </a:rPr>
            </a:br>
            <a:endParaRPr kumimoji="0" lang="en-US" sz="2800" b="1" i="0" u="none" strike="noStrike" kern="1200" cap="all" spc="200" normalizeH="0" baseline="0" noProof="0" dirty="0">
              <a:ln>
                <a:noFill/>
              </a:ln>
              <a:solidFill>
                <a:schemeClr val="accent1"/>
              </a:solidFill>
              <a:effectLst/>
              <a:uLnTx/>
              <a:uFillTx/>
              <a:latin typeface="+mj-lt"/>
              <a:ea typeface="+mj-ea"/>
              <a:cs typeface="+mj-cs"/>
            </a:endParaRPr>
          </a:p>
        </p:txBody>
      </p:sp>
      <p:sp>
        <p:nvSpPr>
          <p:cNvPr id="3" name="Content Placeholder 2"/>
          <p:cNvSpPr>
            <a:spLocks noGrp="1"/>
          </p:cNvSpPr>
          <p:nvPr>
            <p:ph idx="1"/>
          </p:nvPr>
        </p:nvSpPr>
        <p:spPr>
          <a:xfrm>
            <a:off x="293688" y="1509713"/>
            <a:ext cx="6953250" cy="5280025"/>
          </a:xfrm>
          <a:solidFill>
            <a:schemeClr val="accent1">
              <a:lumMod val="60000"/>
              <a:lumOff val="40000"/>
            </a:schemeClr>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defRPr/>
            </a:pPr>
            <a:r>
              <a:rPr kumimoji="0" lang="en-US" sz="2400" b="1"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WSIS Action lines for libraries :</a:t>
            </a:r>
          </a:p>
          <a:p>
            <a:pPr marL="514350" marR="0" lvl="0" indent="-514350" algn="l" defTabSz="914400" rtl="0" eaLnBrk="1" fontAlgn="auto" latinLnBrk="0" hangingPunct="1">
              <a:lnSpc>
                <a:spcPct val="100000"/>
              </a:lnSpc>
              <a:spcBef>
                <a:spcPts val="1000"/>
              </a:spcBef>
              <a:spcAft>
                <a:spcPts val="0"/>
              </a:spcAft>
              <a:buClr>
                <a:schemeClr val="accent2"/>
              </a:buClr>
              <a:buSzTx/>
              <a:buFont typeface="+mj-lt"/>
              <a:buAutoNum type="romanUcPeriod"/>
              <a:defRPr/>
            </a:pPr>
            <a:r>
              <a:rPr kumimoji="0" lang="en-US" sz="2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Access to Information and Knowledge - inclusive hubs that bridge the digital divide, equitable access to ICT tools, digital resources, and knowledge.</a:t>
            </a:r>
          </a:p>
          <a:p>
            <a:pPr marL="514350" marR="0" lvl="0" indent="-514350" algn="l" defTabSz="914400" rtl="0" eaLnBrk="1" fontAlgn="auto" latinLnBrk="0" hangingPunct="1">
              <a:lnSpc>
                <a:spcPct val="100000"/>
              </a:lnSpc>
              <a:spcBef>
                <a:spcPts val="1000"/>
              </a:spcBef>
              <a:spcAft>
                <a:spcPts val="0"/>
              </a:spcAft>
              <a:buClr>
                <a:schemeClr val="accent2"/>
              </a:buClr>
              <a:buSzTx/>
              <a:buFont typeface="+mj-lt"/>
              <a:buAutoNum type="romanUcPeriod"/>
              <a:defRPr/>
            </a:pPr>
            <a:r>
              <a:rPr kumimoji="0" lang="en-US" sz="2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Capacity Building and Digital Literacy- empower citizens with digital skill; drive innovation and inclusive participation in the knowledge economy; advance the SDGs and AU Agenda 2063.</a:t>
            </a:r>
          </a:p>
          <a:p>
            <a:pPr marL="514350" marR="0" lvl="0" indent="-514350" algn="l" defTabSz="914400" rtl="0" eaLnBrk="1" fontAlgn="auto" latinLnBrk="0" hangingPunct="1">
              <a:lnSpc>
                <a:spcPct val="100000"/>
              </a:lnSpc>
              <a:spcBef>
                <a:spcPts val="1000"/>
              </a:spcBef>
              <a:spcAft>
                <a:spcPts val="0"/>
              </a:spcAft>
              <a:buClr>
                <a:schemeClr val="accent2"/>
              </a:buClr>
              <a:buSzTx/>
              <a:buFont typeface="+mj-lt"/>
              <a:buAutoNum type="romanUcPeriod"/>
              <a:defRPr/>
            </a:pPr>
            <a:r>
              <a:rPr kumimoji="0" lang="en-US" sz="2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Community Development and Sustainability -integrate ICT into local development initiatives supporting education, agriculture, health, and entrepreneurship= contribution to sustainable socio-economic growth.</a:t>
            </a:r>
          </a:p>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defRPr/>
            </a:pPr>
            <a:endParaRPr kumimoji="0" lang="en-US"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6" name="Rectangle: Rounded Corners 5"/>
          <p:cNvSpPr/>
          <p:nvPr/>
        </p:nvSpPr>
        <p:spPr>
          <a:xfrm>
            <a:off x="0" y="6524625"/>
            <a:ext cx="3095625" cy="3413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chemeClr val="dk1"/>
              </a:solidFill>
              <a:effectLst/>
              <a:uLnTx/>
              <a:uFillTx/>
              <a:latin typeface="+mn-lt"/>
              <a:ea typeface="+mn-ea"/>
              <a:cs typeface="+mn-cs"/>
            </a:endParaRPr>
          </a:p>
        </p:txBody>
      </p:sp>
      <p:sp>
        <p:nvSpPr>
          <p:cNvPr id="16390" name="Google Shape;461;p48"/>
          <p:cNvSpPr/>
          <p:nvPr/>
        </p:nvSpPr>
        <p:spPr>
          <a:xfrm>
            <a:off x="11144250" y="6278563"/>
            <a:ext cx="508000" cy="417512"/>
          </a:xfrm>
          <a:custGeom>
            <a:avLst/>
            <a:gdLst/>
            <a:ahLst/>
            <a:cxnLst/>
            <a:rect l="0" t="0" r="0" b="0"/>
            <a:pathLst>
              <a:path w="11967" h="9809">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accent1">
              <a:alpha val="100000"/>
            </a:schemeClr>
          </a:solidFill>
          <a:ln w="9525">
            <a:noFill/>
          </a:ln>
        </p:spPr>
        <p:txBody>
          <a:bodyPr/>
          <a:lstStyle/>
          <a:p>
            <a:endParaRPr lang="en-US"/>
          </a:p>
        </p:txBody>
      </p:sp>
      <p:pic>
        <p:nvPicPr>
          <p:cNvPr id="8" name="Picture 7"/>
          <p:cNvPicPr>
            <a:picLocks noChangeAspect="1"/>
          </p:cNvPicPr>
          <p:nvPr/>
        </p:nvPicPr>
        <p:blipFill>
          <a:blip r:embed="rId3"/>
          <a:stretch>
            <a:fillRect/>
          </a:stretch>
        </p:blipFill>
        <p:spPr>
          <a:xfrm>
            <a:off x="7246938" y="1414130"/>
            <a:ext cx="4945062" cy="53898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p:cNvPicPr>
            <a:picLocks noChangeAspect="1"/>
          </p:cNvPicPr>
          <p:nvPr/>
        </p:nvPicPr>
        <p:blipFill>
          <a:blip r:embed="rId2"/>
          <a:stretch>
            <a:fillRect/>
          </a:stretch>
        </p:blipFill>
        <p:spPr>
          <a:xfrm>
            <a:off x="122238" y="26988"/>
            <a:ext cx="12012612" cy="6961187"/>
          </a:xfrm>
          <a:prstGeom prst="rect">
            <a:avLst/>
          </a:prstGeom>
          <a:noFill/>
          <a:ln w="9525">
            <a:noFill/>
          </a:ln>
        </p:spPr>
      </p:pic>
      <p:sp>
        <p:nvSpPr>
          <p:cNvPr id="2" name="Title 1"/>
          <p:cNvSpPr>
            <a:spLocks noGrp="1"/>
          </p:cNvSpPr>
          <p:nvPr>
            <p:ph type="title"/>
          </p:nvPr>
        </p:nvSpPr>
        <p:spPr>
          <a:xfrm>
            <a:off x="492125" y="12700"/>
            <a:ext cx="11642725" cy="1008026"/>
          </a:xfrm>
          <a:ln>
            <a:noFill/>
          </a:ln>
        </p:spPr>
        <p:txBody>
          <a:bodyPr vert="horz" lIns="182880" tIns="182880" rIns="182880" bIns="182880" rtlCol="0" anchor="ctr">
            <a:normAutofit fontScale="90000"/>
          </a:bodyPr>
          <a:lstStyle/>
          <a:p>
            <a:pPr marL="0" marR="0" lvl="0" indent="0" algn="ctr" defTabSz="914400" rtl="0" eaLnBrk="1" fontAlgn="auto" latinLnBrk="0" hangingPunct="1">
              <a:lnSpc>
                <a:spcPct val="90000"/>
              </a:lnSpc>
              <a:spcBef>
                <a:spcPct val="0"/>
              </a:spcBef>
              <a:spcAft>
                <a:spcPts val="0"/>
              </a:spcAft>
              <a:buClrTx/>
              <a:buSzTx/>
              <a:buFontTx/>
              <a:buNone/>
              <a:defRPr/>
            </a:pPr>
            <a:br>
              <a:rPr kumimoji="0" lang="en-US" sz="2800" b="1" i="0" u="none" strike="noStrike" kern="1200" cap="all" spc="200" normalizeH="0" baseline="0" noProof="0" dirty="0">
                <a:ln>
                  <a:noFill/>
                </a:ln>
                <a:solidFill>
                  <a:schemeClr val="accent1"/>
                </a:solidFill>
                <a:effectLst/>
                <a:uLnTx/>
                <a:uFillTx/>
                <a:latin typeface="+mj-lt"/>
                <a:ea typeface="+mj-ea"/>
                <a:cs typeface="+mj-cs"/>
              </a:rPr>
            </a:br>
            <a:br>
              <a:rPr kumimoji="0" lang="fr-FR" sz="2800" b="1" i="0" u="none" strike="noStrike" kern="1200" cap="all" spc="200" normalizeH="0" baseline="0" noProof="0" dirty="0">
                <a:ln>
                  <a:noFill/>
                </a:ln>
                <a:solidFill>
                  <a:schemeClr val="accent1"/>
                </a:solidFill>
                <a:effectLst/>
                <a:uLnTx/>
                <a:uFillTx/>
                <a:latin typeface="+mj-lt"/>
                <a:ea typeface="+mj-ea"/>
                <a:cs typeface="+mj-cs"/>
              </a:rPr>
            </a:br>
            <a:r>
              <a:rPr kumimoji="0" lang="en-US" sz="2800" b="1" i="0" u="none" strike="noStrike" kern="1200" cap="all" spc="200" normalizeH="0" baseline="0" noProof="0" dirty="0">
                <a:ln>
                  <a:noFill/>
                </a:ln>
                <a:solidFill>
                  <a:schemeClr val="accent1"/>
                </a:solidFill>
                <a:effectLst/>
                <a:uLnTx/>
                <a:uFillTx/>
                <a:latin typeface="+mj-lt"/>
                <a:ea typeface="+mj-ea"/>
                <a:cs typeface="+mj-cs"/>
              </a:rPr>
              <a:t>iii. Role in World Summit on the Information Society (WSIS) Action Lines: ICT for sustainable development….</a:t>
            </a:r>
            <a:br>
              <a:rPr kumimoji="0" lang="en-US" sz="2800" b="1" i="0" u="none" strike="noStrike" kern="1200" cap="all" spc="200" normalizeH="0" baseline="0" noProof="0" dirty="0">
                <a:ln>
                  <a:noFill/>
                </a:ln>
                <a:solidFill>
                  <a:schemeClr val="accent1"/>
                </a:solidFill>
                <a:effectLst/>
                <a:uLnTx/>
                <a:uFillTx/>
                <a:latin typeface="+mj-lt"/>
                <a:ea typeface="+mj-ea"/>
                <a:cs typeface="+mj-cs"/>
              </a:rPr>
            </a:br>
            <a:endParaRPr kumimoji="0" lang="en-US" sz="2800" b="1" i="0" u="none" strike="noStrike" kern="1200" cap="all" spc="200" normalizeH="0" baseline="0" noProof="0" dirty="0">
              <a:ln>
                <a:noFill/>
              </a:ln>
              <a:solidFill>
                <a:schemeClr val="accent1"/>
              </a:solidFill>
              <a:effectLst/>
              <a:uLnTx/>
              <a:uFillTx/>
              <a:latin typeface="+mj-lt"/>
              <a:ea typeface="+mj-ea"/>
              <a:cs typeface="+mj-cs"/>
            </a:endParaRPr>
          </a:p>
        </p:txBody>
      </p:sp>
      <p:sp>
        <p:nvSpPr>
          <p:cNvPr id="3" name="Content Placeholder 2"/>
          <p:cNvSpPr>
            <a:spLocks noGrp="1"/>
          </p:cNvSpPr>
          <p:nvPr>
            <p:ph idx="1"/>
          </p:nvPr>
        </p:nvSpPr>
        <p:spPr>
          <a:xfrm>
            <a:off x="293688" y="1509713"/>
            <a:ext cx="6953250" cy="5348288"/>
          </a:xfrm>
          <a:solidFill>
            <a:schemeClr val="accent1">
              <a:lumMod val="60000"/>
              <a:lumOff val="40000"/>
            </a:schemeClr>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92500"/>
          </a:bodyPr>
          <a:lstStyle/>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defRPr/>
            </a:pPr>
            <a:endParaRPr kumimoji="0" lang="en-US" sz="1800" b="0" i="0" u="none" strike="noStrike" kern="1200" cap="none" spc="0" normalizeH="0" baseline="0" noProof="0" dirty="0">
              <a:ln>
                <a:noFill/>
              </a:ln>
              <a:solidFill>
                <a:schemeClr val="dk1"/>
              </a:solidFill>
              <a:effectLst/>
              <a:uLnTx/>
              <a:uFillTx/>
              <a:latin typeface="+mn-lt"/>
              <a:ea typeface="+mn-ea"/>
              <a:cs typeface="+mn-cs"/>
            </a:endParaRPr>
          </a:p>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defRPr/>
            </a:pPr>
            <a:r>
              <a:rPr kumimoji="0" lang="en-US" sz="20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iv. </a:t>
            </a:r>
            <a:r>
              <a:rPr kumimoji="0" lang="en-US" sz="2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Preservation of Indigenous Knowledge - safeguard indigenous knowledge systems through digitization and dissemination of cultural heritage; global access = strengthening Africa’s voice in international knowledge networks.</a:t>
            </a:r>
          </a:p>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defRPr/>
            </a:pPr>
            <a:r>
              <a:rPr kumimoji="0" lang="en-US" sz="2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v. Partnerships and Policy Influence - collaborate with governments, NGOs, and international bodies to shape ICT policies, advocate for open access, and align national strategies with WSIS Action Lines.</a:t>
            </a:r>
          </a:p>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defRPr/>
            </a:pPr>
            <a:r>
              <a:rPr kumimoji="0" lang="en-US" sz="2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vi. Innovation and Research Support- provide ICT-enabled platforms for research, data management, and innovation, reinforcing Africa’s role in global knowledge production and sustainable development.</a:t>
            </a:r>
          </a:p>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defRPr/>
            </a:pPr>
            <a:r>
              <a:rPr kumimoji="0" lang="en-US" sz="1800" b="0" i="0" u="none" strike="noStrike" kern="1200" cap="none" spc="0" normalizeH="0" baseline="0" noProof="0" dirty="0">
                <a:ln>
                  <a:noFill/>
                </a:ln>
                <a:solidFill>
                  <a:schemeClr val="dk1"/>
                </a:solidFill>
                <a:effectLst/>
                <a:uLnTx/>
                <a:uFillTx/>
                <a:latin typeface="+mn-lt"/>
                <a:ea typeface="+mn-ea"/>
                <a:cs typeface="+mn-cs"/>
              </a:rPr>
              <a:t>.</a:t>
            </a:r>
          </a:p>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defRPr/>
            </a:pPr>
            <a:endParaRPr kumimoji="0" lang="en-US"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17413" name="Google Shape;461;p48"/>
          <p:cNvSpPr/>
          <p:nvPr/>
        </p:nvSpPr>
        <p:spPr>
          <a:xfrm>
            <a:off x="11144250" y="6278563"/>
            <a:ext cx="508000" cy="417512"/>
          </a:xfrm>
          <a:custGeom>
            <a:avLst/>
            <a:gdLst/>
            <a:ahLst/>
            <a:cxnLst/>
            <a:rect l="0" t="0" r="0" b="0"/>
            <a:pathLst>
              <a:path w="11967" h="9809">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accent1">
              <a:alpha val="100000"/>
            </a:schemeClr>
          </a:solidFill>
          <a:ln w="9525">
            <a:noFill/>
          </a:ln>
        </p:spPr>
        <p:txBody>
          <a:bodyPr/>
          <a:lstStyle/>
          <a:p>
            <a:endParaRPr lang="en-US"/>
          </a:p>
        </p:txBody>
      </p:sp>
      <p:pic>
        <p:nvPicPr>
          <p:cNvPr id="9" name="Picture 8"/>
          <p:cNvPicPr>
            <a:picLocks noChangeAspect="1"/>
          </p:cNvPicPr>
          <p:nvPr/>
        </p:nvPicPr>
        <p:blipFill>
          <a:blip r:embed="rId3"/>
          <a:stretch>
            <a:fillRect/>
          </a:stretch>
        </p:blipFill>
        <p:spPr>
          <a:xfrm>
            <a:off x="7246938" y="1524000"/>
            <a:ext cx="4822824" cy="534828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747062" y="222044"/>
            <a:ext cx="6697877" cy="797864"/>
          </a:xfrm>
          <a:effectLst/>
          <a:scene3d>
            <a:camera prst="orthographicFront"/>
            <a:lightRig rig="balanced" dir="t"/>
          </a:scene3d>
          <a:sp3d prstMaterial="plastic"/>
        </p:spPr>
        <p:txBody>
          <a:bodyPr vert="horz" lIns="182880" tIns="182880" rIns="182880" bIns="18288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en-US" sz="2400" b="1" i="0" u="none" strike="noStrike" kern="1200" cap="none" spc="200" normalizeH="0" baseline="0" noProof="0" dirty="0">
                <a:ln>
                  <a:noFill/>
                </a:ln>
                <a:solidFill>
                  <a:schemeClr val="accent1"/>
                </a:solidFill>
                <a:effectLst/>
                <a:uLnTx/>
                <a:uFillTx/>
                <a:latin typeface="+mj-lt"/>
                <a:ea typeface="+mj-ea"/>
                <a:cs typeface="+mj-cs"/>
              </a:rPr>
              <a:t>Impact Measurement Indicators:</a:t>
            </a:r>
            <a:endParaRPr kumimoji="0" lang="en-US" sz="2800" b="1" i="0" u="none" strike="noStrike" kern="1200" cap="none" spc="200" normalizeH="0" baseline="0" noProof="0" dirty="0">
              <a:ln>
                <a:noFill/>
              </a:ln>
              <a:solidFill>
                <a:schemeClr val="accent1"/>
              </a:solidFill>
              <a:effectLst/>
              <a:highlight>
                <a:srgbClr val="00FFFF"/>
              </a:highlight>
              <a:uLnTx/>
              <a:uFillTx/>
              <a:latin typeface="+mj-lt"/>
              <a:ea typeface="+mj-ea"/>
              <a:cs typeface="+mj-cs"/>
            </a:endParaRPr>
          </a:p>
        </p:txBody>
      </p:sp>
      <p:sp>
        <p:nvSpPr>
          <p:cNvPr id="3" name="Google Shape;431;p48"/>
          <p:cNvSpPr txBox="1"/>
          <p:nvPr/>
        </p:nvSpPr>
        <p:spPr>
          <a:xfrm>
            <a:off x="542925" y="1203325"/>
            <a:ext cx="6659563" cy="5327650"/>
          </a:xfrm>
          <a:prstGeom prst="rect">
            <a:avLst/>
          </a:prstGeom>
          <a:solidFill>
            <a:schemeClr val="bg1"/>
          </a:solidFill>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318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63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v"/>
              <a:defRPr/>
            </a:pPr>
            <a:r>
              <a:rPr kumimoji="0" lang="en-US" sz="2000" b="0"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rPr>
              <a:t>To capture the breadth and depth of climate-related initiatives, by highlights both quantitative and qualitative indicators of success.</a:t>
            </a:r>
          </a:p>
          <a:p>
            <a:pPr marL="228600" marR="0" lvl="0" indent="-228600" algn="l"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v"/>
              <a:defRPr/>
            </a:pPr>
            <a:r>
              <a:rPr kumimoji="0" lang="en-US" sz="2000" b="0"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rPr>
              <a:t>Number of climate-related programs hosted - Demonstrates institutional commitment and scope of climate action.</a:t>
            </a:r>
          </a:p>
          <a:p>
            <a:pPr marL="228600" marR="0" lvl="0" indent="-228600" algn="l"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v"/>
              <a:defRPr/>
            </a:pPr>
            <a:r>
              <a:rPr kumimoji="0" lang="en-US" sz="2000" b="0"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rPr>
              <a:t>Community participation levels - Reflects inclusivity, engagement, and ownership of initiatives.</a:t>
            </a:r>
          </a:p>
          <a:p>
            <a:pPr marL="228600" marR="0" lvl="0" indent="-228600" algn="l"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v"/>
              <a:defRPr/>
            </a:pPr>
            <a:r>
              <a:rPr kumimoji="0" lang="en-US" sz="2000" b="0"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rPr>
              <a:t>Partnerships formed - Highlights collaboration, resource mobilization, and strengthened networks.</a:t>
            </a:r>
          </a:p>
          <a:p>
            <a:pPr marL="228600" marR="0" lvl="0" indent="-228600" algn="l"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v"/>
              <a:defRPr/>
            </a:pPr>
            <a:r>
              <a:rPr kumimoji="0" lang="en-US" sz="2000" b="0"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rPr>
              <a:t>Digital resource usage statistics -Shows integration of technology, accessibility, and reach of climate knowledge (awareness and action).</a:t>
            </a:r>
          </a:p>
          <a:p>
            <a:pPr marL="228600" marR="0" lvl="0" indent="-228600" algn="l"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v"/>
              <a:defRPr/>
            </a:pPr>
            <a:r>
              <a:rPr kumimoji="0" lang="en-US" sz="2000" b="0"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rPr>
              <a:t>Qualitative impact (empowerment, awareness, resilience): - Captures transformative outcomes beyond numbers, emphasizing strengthened capacity and adaptive communities.</a:t>
            </a:r>
          </a:p>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defRPr/>
            </a:pPr>
            <a:r>
              <a:rPr kumimoji="0" lang="en-US" sz="1600" b="0" i="0" u="none" strike="noStrike" kern="1200" cap="none" spc="0" normalizeH="0" baseline="0" noProof="0" dirty="0">
                <a:ln>
                  <a:noFill/>
                </a:ln>
                <a:solidFill>
                  <a:schemeClr val="tx1">
                    <a:lumMod val="85000"/>
                    <a:lumOff val="15000"/>
                  </a:schemeClr>
                </a:solidFill>
                <a:effectLst/>
                <a:uLnTx/>
                <a:uFillTx/>
                <a:latin typeface="Trebuchet MS" panose="020B0603020202020204" pitchFamily="34" charset="0"/>
                <a:ea typeface="+mn-ea"/>
                <a:cs typeface="+mn-cs"/>
              </a:rPr>
              <a:t> </a:t>
            </a:r>
          </a:p>
        </p:txBody>
      </p:sp>
      <p:pic>
        <p:nvPicPr>
          <p:cNvPr id="18436" name="Picture 2"/>
          <p:cNvPicPr>
            <a:picLocks noChangeAspect="1"/>
          </p:cNvPicPr>
          <p:nvPr/>
        </p:nvPicPr>
        <p:blipFill>
          <a:blip r:embed="rId2"/>
          <a:stretch>
            <a:fillRect/>
          </a:stretch>
        </p:blipFill>
        <p:spPr>
          <a:xfrm>
            <a:off x="7056438" y="1203325"/>
            <a:ext cx="4891087" cy="5327650"/>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747062" y="222044"/>
            <a:ext cx="6697877" cy="797864"/>
          </a:xfrm>
          <a:effectLst/>
          <a:scene3d>
            <a:camera prst="orthographicFront"/>
            <a:lightRig rig="balanced" dir="t"/>
          </a:scene3d>
          <a:sp3d prstMaterial="plastic"/>
        </p:spPr>
        <p:txBody>
          <a:bodyPr vert="horz" lIns="182880" tIns="182880" rIns="182880" bIns="18288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en-US" sz="2400" b="1" i="0" u="none" strike="noStrike" kern="1200" cap="none" spc="200" normalizeH="0" baseline="0" noProof="0" dirty="0">
                <a:ln>
                  <a:noFill/>
                </a:ln>
                <a:solidFill>
                  <a:schemeClr val="accent1"/>
                </a:solidFill>
                <a:effectLst/>
                <a:uLnTx/>
                <a:uFillTx/>
                <a:latin typeface="+mj-lt"/>
                <a:ea typeface="+mj-ea"/>
                <a:cs typeface="+mj-cs"/>
              </a:rPr>
              <a:t>Opportunities</a:t>
            </a:r>
            <a:endParaRPr kumimoji="0" lang="en-US" sz="2800" b="1" i="0" u="none" strike="noStrike" kern="1200" cap="none" spc="200" normalizeH="0" baseline="0" noProof="0" dirty="0">
              <a:ln>
                <a:noFill/>
              </a:ln>
              <a:solidFill>
                <a:schemeClr val="accent1"/>
              </a:solidFill>
              <a:effectLst/>
              <a:highlight>
                <a:srgbClr val="00FFFF"/>
              </a:highlight>
              <a:uLnTx/>
              <a:uFillTx/>
              <a:latin typeface="+mj-lt"/>
              <a:ea typeface="+mj-ea"/>
              <a:cs typeface="+mj-cs"/>
            </a:endParaRPr>
          </a:p>
        </p:txBody>
      </p:sp>
      <p:sp>
        <p:nvSpPr>
          <p:cNvPr id="3" name="Google Shape;431;p48"/>
          <p:cNvSpPr txBox="1"/>
          <p:nvPr/>
        </p:nvSpPr>
        <p:spPr>
          <a:xfrm>
            <a:off x="542925" y="1203324"/>
            <a:ext cx="6659563" cy="5867327"/>
          </a:xfrm>
          <a:prstGeom prst="rect">
            <a:avLst/>
          </a:prstGeom>
          <a:solidFill>
            <a:schemeClr val="bg1"/>
          </a:solidFill>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318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63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ts val="1000"/>
              </a:spcBef>
              <a:spcAft>
                <a:spcPts val="0"/>
              </a:spcAft>
              <a:buClr>
                <a:schemeClr val="accent2"/>
              </a:buClr>
              <a:buSzTx/>
              <a:buFont typeface="+mj-lt"/>
              <a:buAutoNum type="arabicPeriod"/>
              <a:defRPr/>
            </a:pPr>
            <a:r>
              <a:rPr kumimoji="0" lang="en-US" sz="18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Expanding digital access- increase e-learning modules, open data repositories, and interactive tools on climate knowledge resources - challenges , innovations and solutions . It bridges the urban–rural divide</a:t>
            </a:r>
          </a:p>
          <a:p>
            <a:pPr marL="342900" marR="0" lvl="0" indent="-342900" algn="just" defTabSz="914400" rtl="0" eaLnBrk="1" fontAlgn="auto" latinLnBrk="0" hangingPunct="1">
              <a:lnSpc>
                <a:spcPct val="100000"/>
              </a:lnSpc>
              <a:spcBef>
                <a:spcPts val="1000"/>
              </a:spcBef>
              <a:spcAft>
                <a:spcPts val="0"/>
              </a:spcAft>
              <a:buClr>
                <a:schemeClr val="accent2"/>
              </a:buClr>
              <a:buSzTx/>
              <a:buFont typeface="+mj-lt"/>
              <a:buAutoNum type="arabicPeriod"/>
              <a:defRPr/>
            </a:pPr>
            <a:r>
              <a:rPr kumimoji="0" lang="en-US" sz="18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Strengthening partnerships- for collaborations enable resource sharing, joint programming, and policy advocacy (governments, academia, NGOs, private sector </a:t>
            </a:r>
            <a:r>
              <a:rPr kumimoji="0" lang="en-US" sz="1800" b="0" i="0" u="none" strike="noStrike" kern="1200" cap="none" spc="0" normalizeH="0" baseline="0" noProof="0" dirty="0" err="1">
                <a:ln>
                  <a:noFill/>
                </a:ln>
                <a:solidFill>
                  <a:schemeClr val="tx1">
                    <a:lumMod val="85000"/>
                    <a:lumOff val="15000"/>
                  </a:schemeClr>
                </a:solidFill>
                <a:effectLst/>
                <a:uLnTx/>
                <a:uFillTx/>
                <a:latin typeface="Arial Narrow" panose="020B0606020202030204" pitchFamily="34" charset="0"/>
                <a:ea typeface="+mn-ea"/>
                <a:cs typeface="+mn-cs"/>
              </a:rPr>
              <a:t>etc</a:t>
            </a:r>
            <a:r>
              <a:rPr kumimoji="0" lang="en-US" sz="18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 Create networks of practice that scale local initiatives into regional and continental movements, aligning with both the SDGs and AU Agenda 2063.</a:t>
            </a:r>
          </a:p>
          <a:p>
            <a:pPr marL="342900" marR="0" lvl="0" indent="-342900" algn="just" defTabSz="914400" rtl="0" eaLnBrk="1" fontAlgn="auto" latinLnBrk="0" hangingPunct="1">
              <a:lnSpc>
                <a:spcPct val="100000"/>
              </a:lnSpc>
              <a:spcBef>
                <a:spcPts val="1000"/>
              </a:spcBef>
              <a:spcAft>
                <a:spcPts val="0"/>
              </a:spcAft>
              <a:buClr>
                <a:schemeClr val="accent2"/>
              </a:buClr>
              <a:buSzTx/>
              <a:buFont typeface="+mj-lt"/>
              <a:buAutoNum type="arabicPeriod"/>
              <a:defRPr/>
            </a:pPr>
            <a:r>
              <a:rPr kumimoji="0" lang="en-US" altLang="en-US" sz="18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Develop an  easily applicable Climate Action Framework for Libraries  in Africa (AFLIA, SCESCAL, Africa library consortiums, Information Africa Organization…)</a:t>
            </a:r>
          </a:p>
          <a:p>
            <a:pPr marL="342900" marR="0" lvl="0" indent="-342900" algn="just" defTabSz="914400" rtl="0" eaLnBrk="1" fontAlgn="auto" latinLnBrk="0" hangingPunct="1">
              <a:lnSpc>
                <a:spcPct val="100000"/>
              </a:lnSpc>
              <a:spcBef>
                <a:spcPts val="1000"/>
              </a:spcBef>
              <a:spcAft>
                <a:spcPts val="0"/>
              </a:spcAft>
              <a:buClr>
                <a:schemeClr val="accent2"/>
              </a:buClr>
              <a:buSzTx/>
              <a:buFont typeface="+mj-lt"/>
              <a:buAutoNum type="arabicPeriod"/>
              <a:defRPr/>
            </a:pPr>
            <a:r>
              <a:rPr kumimoji="0" lang="en-US" sz="18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Leveraging indigenous knowledge-documentation, preservation, and dissemination of IKS that embody sustainable practices. i.e.</a:t>
            </a:r>
          </a:p>
          <a:p>
            <a:pPr marL="857250" marR="0" lvl="2" indent="-400050" algn="just" defTabSz="914400" rtl="0" eaLnBrk="1" fontAlgn="auto" latinLnBrk="0" hangingPunct="1">
              <a:lnSpc>
                <a:spcPct val="100000"/>
              </a:lnSpc>
              <a:spcBef>
                <a:spcPts val="1000"/>
              </a:spcBef>
              <a:spcAft>
                <a:spcPts val="0"/>
              </a:spcAft>
              <a:buClr>
                <a:schemeClr val="accent2"/>
              </a:buClr>
              <a:buSzTx/>
              <a:buFont typeface="+mj-lt"/>
              <a:buAutoNum type="romanUcPeriod"/>
              <a:defRPr/>
            </a:pPr>
            <a:r>
              <a:rPr kumimoji="0" lang="en-US" sz="18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Integrate traditional ecological wisdom with modern science for culturally grounded climate solutions.</a:t>
            </a:r>
          </a:p>
          <a:p>
            <a:pPr marL="857250" marR="0" lvl="2" indent="-400050" algn="just" defTabSz="914400" rtl="0" eaLnBrk="1" fontAlgn="auto" latinLnBrk="0" hangingPunct="1">
              <a:lnSpc>
                <a:spcPct val="100000"/>
              </a:lnSpc>
              <a:spcBef>
                <a:spcPts val="1000"/>
              </a:spcBef>
              <a:spcAft>
                <a:spcPts val="0"/>
              </a:spcAft>
              <a:buClr>
                <a:schemeClr val="accent2"/>
              </a:buClr>
              <a:buSzTx/>
              <a:buFont typeface="+mj-lt"/>
              <a:buAutoNum type="romanUcPeriod"/>
              <a:defRPr/>
            </a:pPr>
            <a:r>
              <a:rPr kumimoji="0" lang="en-US" sz="18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Strengthen community resilience</a:t>
            </a:r>
          </a:p>
          <a:p>
            <a:pPr marL="857250" marR="0" lvl="2" indent="-400050" algn="just" defTabSz="914400" rtl="0" eaLnBrk="1" fontAlgn="auto" latinLnBrk="0" hangingPunct="1">
              <a:lnSpc>
                <a:spcPct val="100000"/>
              </a:lnSpc>
              <a:spcBef>
                <a:spcPts val="1000"/>
              </a:spcBef>
              <a:spcAft>
                <a:spcPts val="0"/>
              </a:spcAft>
              <a:buClr>
                <a:schemeClr val="accent2"/>
              </a:buClr>
              <a:buSzTx/>
              <a:buFont typeface="+mj-lt"/>
              <a:buAutoNum type="romanUcPeriod"/>
              <a:defRPr/>
            </a:pPr>
            <a:r>
              <a:rPr kumimoji="0" lang="en-US" sz="18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validate the role of indigenous voices in shaping Africa’s climate future.</a:t>
            </a:r>
          </a:p>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defRPr/>
            </a:pPr>
            <a:r>
              <a:rPr kumimoji="0" lang="en-US" sz="1600" b="0" i="0" u="none" strike="noStrike" kern="1200" cap="none" spc="0" normalizeH="0" baseline="0" noProof="0" dirty="0">
                <a:ln>
                  <a:noFill/>
                </a:ln>
                <a:solidFill>
                  <a:schemeClr val="tx1">
                    <a:lumMod val="85000"/>
                    <a:lumOff val="15000"/>
                  </a:schemeClr>
                </a:solidFill>
                <a:effectLst/>
                <a:uLnTx/>
                <a:uFillTx/>
                <a:latin typeface="Trebuchet MS" panose="020B0603020202020204" pitchFamily="34" charset="0"/>
                <a:ea typeface="+mn-ea"/>
                <a:cs typeface="+mn-cs"/>
              </a:rPr>
              <a:t> </a:t>
            </a:r>
          </a:p>
        </p:txBody>
      </p:sp>
      <p:pic>
        <p:nvPicPr>
          <p:cNvPr id="19460" name="Picture 2" descr="Sustainable Development Goals Powerpoint Template"/>
          <p:cNvPicPr>
            <a:picLocks noChangeAspect="1"/>
          </p:cNvPicPr>
          <p:nvPr/>
        </p:nvPicPr>
        <p:blipFill>
          <a:blip r:embed="rId2"/>
          <a:stretch>
            <a:fillRect/>
          </a:stretch>
        </p:blipFill>
        <p:spPr>
          <a:xfrm>
            <a:off x="7202488" y="1397000"/>
            <a:ext cx="4451350" cy="5133975"/>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400" b="1" cap="none" noProof="0" dirty="0">
                <a:ln>
                  <a:noFill/>
                </a:ln>
                <a:solidFill>
                  <a:schemeClr val="accent1"/>
                </a:solidFill>
                <a:effectLst/>
                <a:uLnTx/>
                <a:uFillTx/>
                <a:sym typeface="+mn-ea"/>
              </a:rPr>
              <a:t>Opportunities...</a:t>
            </a:r>
            <a:br>
              <a:rPr lang="en-US" altLang="en-US"/>
            </a:br>
            <a:endParaRPr lang="en-US" altLang="en-US"/>
          </a:p>
        </p:txBody>
      </p:sp>
      <p:sp>
        <p:nvSpPr>
          <p:cNvPr id="3" name="Content Placeholder 2"/>
          <p:cNvSpPr>
            <a:spLocks noGrp="1"/>
          </p:cNvSpPr>
          <p:nvPr>
            <p:ph idx="1"/>
          </p:nvPr>
        </p:nvSpPr>
        <p:spPr>
          <a:xfrm>
            <a:off x="1052830" y="2152015"/>
            <a:ext cx="10295255" cy="4705985"/>
          </a:xfrm>
        </p:spPr>
        <p:txBody>
          <a:bodyPr/>
          <a:lstStyle/>
          <a:p>
            <a:r>
              <a:rPr lang="en-US" altLang="en-US" dirty="0"/>
              <a:t>Leveraging on existing infrastructure at international, regional,  national, and institutional levels </a:t>
            </a:r>
          </a:p>
          <a:p>
            <a:pPr lvl="1"/>
            <a:r>
              <a:rPr lang="en-US" altLang="en-US" dirty="0"/>
              <a:t>IFLA:   </a:t>
            </a:r>
            <a:r>
              <a:rPr lang="en-US" altLang="en-US" dirty="0" err="1"/>
              <a:t>i</a:t>
            </a:r>
            <a:r>
              <a:rPr lang="en-US" altLang="en-US" dirty="0"/>
              <a:t> )The IFLA Environment, Sustainability and Libraries (ENSULIB) Section proudly announces the publication of the IFLA Guidelines for Green Libraries ii) IFLA’s Climate Action Commitment ahead of COP26 climate summit, 17 September, 2021</a:t>
            </a:r>
          </a:p>
          <a:p>
            <a:pPr lvl="1"/>
            <a:r>
              <a:rPr lang="en-US" altLang="en-US" dirty="0"/>
              <a:t>IFLA - SAA RDC  with a strong action plan  on Climate Led Library Projects (2025-2027)</a:t>
            </a:r>
          </a:p>
          <a:p>
            <a:pPr marL="571500" lvl="1" indent="-342900">
              <a:buAutoNum type="arabicPeriod"/>
            </a:pPr>
            <a:r>
              <a:rPr lang="en-US" altLang="en-US" dirty="0"/>
              <a:t> SSA RDC 2023 strategy focuses on integrating climate action into library and information services</a:t>
            </a:r>
          </a:p>
          <a:p>
            <a:pPr marL="571500" lvl="1" indent="-342900">
              <a:buAutoNum type="arabicPeriod"/>
            </a:pPr>
            <a:r>
              <a:rPr lang="en-US" altLang="en-US" dirty="0"/>
              <a:t>Conferences/seminars </a:t>
            </a:r>
          </a:p>
          <a:p>
            <a:pPr marL="1028700" lvl="2" indent="-342900">
              <a:buFont typeface="+mj-lt"/>
              <a:buAutoNum type="alphaLcPeriod"/>
            </a:pPr>
            <a:r>
              <a:rPr lang="en-US" altLang="en-US" dirty="0"/>
              <a:t>Africa Climate Summit, Addis Ababa ,  September 2025 with </a:t>
            </a:r>
            <a:r>
              <a:rPr lang="en-US" altLang="en-US" dirty="0">
                <a:sym typeface="+mn-ea"/>
              </a:rPr>
              <a:t>Climate Heritage Network</a:t>
            </a:r>
            <a:endParaRPr lang="en-US" altLang="en-US" dirty="0"/>
          </a:p>
          <a:p>
            <a:pPr marL="571500" lvl="1" indent="-342900">
              <a:buAutoNum type="arabicPeriod"/>
            </a:pPr>
            <a:r>
              <a:rPr lang="en-US" altLang="en-US" dirty="0"/>
              <a:t>Webinars </a:t>
            </a:r>
          </a:p>
          <a:p>
            <a:pPr marL="1028700" lvl="2" indent="-342900">
              <a:buFont typeface="+mj-lt"/>
              <a:buAutoNum type="alphaLcPeriod"/>
            </a:pPr>
            <a:r>
              <a:rPr lang="en-US" altLang="en-US" dirty="0"/>
              <a:t>Libraries at the Frontlines of Climate Action  By Dr. Buhle. Nov. 2025 </a:t>
            </a:r>
          </a:p>
          <a:p>
            <a:pPr marL="1028700" lvl="2" indent="-342900">
              <a:buFont typeface="+mj-lt"/>
              <a:buAutoNum type="alphaLcPeriod"/>
            </a:pPr>
            <a:r>
              <a:rPr lang="en-US" altLang="en-US" dirty="0"/>
              <a:t>Building Sustainable Library Systems through Partnerships, Advocacy, and Community Empowerment by Damilare January 2026, </a:t>
            </a:r>
          </a:p>
          <a:p>
            <a:pPr marL="1028700" lvl="2" indent="-342900">
              <a:buFont typeface="+mj-lt"/>
              <a:buAutoNum type="alphaLcPeriod"/>
            </a:pPr>
            <a:r>
              <a:rPr lang="en-US" altLang="en-US" dirty="0"/>
              <a:t>Transforming Libraries from Quiet Repositories of Books into Active Climate Futures Labs by Climate Heritage Network,  30th April 2026. </a:t>
            </a:r>
          </a:p>
          <a:p>
            <a:pPr marL="1028700" lvl="2" indent="-342900">
              <a:buFont typeface="+mj-lt"/>
              <a:buAutoNum type="alphaLcPeriod"/>
            </a:pPr>
            <a:endParaRPr lang="en-US" altLang="en-US" dirty="0"/>
          </a:p>
          <a:p>
            <a:pPr marL="1028700" lvl="2" indent="-342900">
              <a:buFont typeface="+mj-lt"/>
              <a:buAutoNum type="alphaLcPeriod"/>
            </a:pPr>
            <a:endParaRPr lang="en-US" altLang="en-US" dirty="0"/>
          </a:p>
          <a:p>
            <a:pPr marL="1257300" lvl="4" indent="-342900">
              <a:buFont typeface="+mj-lt"/>
              <a:buAutoNum type="alphaLcParenR"/>
            </a:pPr>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747062" y="222044"/>
            <a:ext cx="6697877" cy="797864"/>
          </a:xfrm>
          <a:effectLst/>
          <a:scene3d>
            <a:camera prst="orthographicFront"/>
            <a:lightRig rig="balanced" dir="t"/>
          </a:scene3d>
          <a:sp3d prstMaterial="plastic"/>
        </p:spPr>
        <p:txBody>
          <a:bodyPr vert="horz" lIns="182880" tIns="182880" rIns="182880" bIns="18288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en-US" sz="2400" b="1" i="0" u="none" strike="noStrike" kern="1200" cap="none" spc="200" normalizeH="0" baseline="0" noProof="0" dirty="0">
                <a:ln>
                  <a:noFill/>
                </a:ln>
                <a:solidFill>
                  <a:schemeClr val="accent1"/>
                </a:solidFill>
                <a:effectLst/>
                <a:uLnTx/>
                <a:uFillTx/>
                <a:latin typeface="+mj-lt"/>
                <a:ea typeface="+mj-ea"/>
                <a:cs typeface="+mj-cs"/>
              </a:rPr>
              <a:t>Challenges</a:t>
            </a:r>
            <a:endParaRPr kumimoji="0" lang="en-US" sz="2800" b="1" i="0" u="none" strike="noStrike" kern="1200" cap="none" spc="200" normalizeH="0" baseline="0" noProof="0" dirty="0">
              <a:ln>
                <a:noFill/>
              </a:ln>
              <a:solidFill>
                <a:schemeClr val="accent1"/>
              </a:solidFill>
              <a:effectLst/>
              <a:highlight>
                <a:srgbClr val="00FFFF"/>
              </a:highlight>
              <a:uLnTx/>
              <a:uFillTx/>
              <a:latin typeface="+mj-lt"/>
              <a:ea typeface="+mj-ea"/>
              <a:cs typeface="+mj-cs"/>
            </a:endParaRPr>
          </a:p>
        </p:txBody>
      </p:sp>
      <p:sp>
        <p:nvSpPr>
          <p:cNvPr id="20483" name="Google Shape;431;p48"/>
          <p:cNvSpPr txBox="1"/>
          <p:nvPr/>
        </p:nvSpPr>
        <p:spPr>
          <a:xfrm>
            <a:off x="542925" y="1203325"/>
            <a:ext cx="6659563" cy="5327650"/>
          </a:xfrm>
          <a:prstGeom prst="rect">
            <a:avLst/>
          </a:prstGeom>
          <a:solidFill>
            <a:schemeClr val="bg1"/>
          </a:solidFill>
          <a:ln w="9525">
            <a:noFill/>
          </a:ln>
        </p:spPr>
        <p:txBody>
          <a:bodyPr lIns="121900" tIns="121900" rIns="121900" bIns="121900"/>
          <a:lstStyle/>
          <a:p>
            <a:pPr algn="just" defTabSz="914400">
              <a:spcBef>
                <a:spcPts val="1000"/>
              </a:spcBef>
              <a:buClr>
                <a:schemeClr val="accent2"/>
              </a:buClr>
              <a:buNone/>
            </a:pPr>
            <a:r>
              <a:rPr sz="2000" b="1" dirty="0">
                <a:solidFill>
                  <a:srgbClr val="262626"/>
                </a:solidFill>
                <a:latin typeface="Arial Narrow" panose="020B0606020202030204" pitchFamily="34" charset="0"/>
                <a:ea typeface="Arial" panose="020B0604020202020204" pitchFamily="34" charset="0"/>
              </a:rPr>
              <a:t>Funding gaps</a:t>
            </a:r>
            <a:endParaRPr sz="2000" dirty="0">
              <a:solidFill>
                <a:srgbClr val="262626"/>
              </a:solidFill>
              <a:latin typeface="Arial Narrow" panose="020B0606020202030204" pitchFamily="34" charset="0"/>
              <a:ea typeface="Arial" panose="020B0604020202020204" pitchFamily="34" charset="0"/>
            </a:endParaRPr>
          </a:p>
          <a:p>
            <a:pPr algn="just" defTabSz="914400">
              <a:spcBef>
                <a:spcPts val="1000"/>
              </a:spcBef>
              <a:buClr>
                <a:schemeClr val="accent2"/>
              </a:buClr>
              <a:buNone/>
            </a:pPr>
            <a:r>
              <a:rPr sz="2000" b="1" dirty="0">
                <a:solidFill>
                  <a:srgbClr val="262626"/>
                </a:solidFill>
                <a:latin typeface="Arial Narrow" panose="020B0606020202030204" pitchFamily="34" charset="0"/>
                <a:ea typeface="Arial" panose="020B0604020202020204" pitchFamily="34" charset="0"/>
              </a:rPr>
              <a:t>Limited budgets: </a:t>
            </a:r>
            <a:r>
              <a:rPr sz="2000" dirty="0">
                <a:solidFill>
                  <a:srgbClr val="262626"/>
                </a:solidFill>
                <a:latin typeface="Arial Narrow" panose="020B0606020202030204" pitchFamily="34" charset="0"/>
                <a:ea typeface="Arial" panose="020B0604020202020204" pitchFamily="34" charset="0"/>
              </a:rPr>
              <a:t>constrained financial allocations results to</a:t>
            </a:r>
          </a:p>
          <a:p>
            <a:pPr algn="just" defTabSz="914400">
              <a:spcBef>
                <a:spcPts val="1000"/>
              </a:spcBef>
              <a:buClr>
                <a:schemeClr val="accent2"/>
              </a:buClr>
              <a:buNone/>
            </a:pPr>
            <a:r>
              <a:rPr sz="2000" dirty="0">
                <a:solidFill>
                  <a:srgbClr val="262626"/>
                </a:solidFill>
                <a:latin typeface="Arial Narrow" panose="020B0606020202030204" pitchFamily="34" charset="0"/>
                <a:ea typeface="Arial" panose="020B0604020202020204" pitchFamily="34" charset="0"/>
              </a:rPr>
              <a:t>prioritized basic services rather than climate-focused initiatives</a:t>
            </a:r>
          </a:p>
          <a:p>
            <a:pPr algn="just" defTabSz="914400">
              <a:spcBef>
                <a:spcPts val="1000"/>
              </a:spcBef>
              <a:buClr>
                <a:schemeClr val="accent2"/>
              </a:buClr>
              <a:buNone/>
            </a:pPr>
            <a:r>
              <a:rPr sz="2000" b="1" dirty="0">
                <a:solidFill>
                  <a:srgbClr val="262626"/>
                </a:solidFill>
                <a:latin typeface="Arial Narrow" panose="020B0606020202030204" pitchFamily="34" charset="0"/>
                <a:ea typeface="Arial" panose="020B0604020202020204" pitchFamily="34" charset="0"/>
              </a:rPr>
              <a:t>Dependence on external donors:</a:t>
            </a:r>
            <a:r>
              <a:rPr sz="2000" dirty="0">
                <a:solidFill>
                  <a:srgbClr val="262626"/>
                </a:solidFill>
                <a:latin typeface="Arial Narrow" panose="020B0606020202030204" pitchFamily="34" charset="0"/>
                <a:ea typeface="Arial" panose="020B0604020202020204" pitchFamily="34" charset="0"/>
              </a:rPr>
              <a:t> Reliance on international grants can create instability, as funding cycles are short-term and not always aligned with local priorities</a:t>
            </a:r>
          </a:p>
          <a:p>
            <a:pPr algn="just" defTabSz="914400">
              <a:spcBef>
                <a:spcPts val="1000"/>
              </a:spcBef>
              <a:buClr>
                <a:schemeClr val="accent2"/>
              </a:buClr>
              <a:buNone/>
            </a:pPr>
            <a:r>
              <a:rPr sz="2000" b="1" dirty="0">
                <a:solidFill>
                  <a:srgbClr val="262626"/>
                </a:solidFill>
                <a:latin typeface="Arial Narrow" panose="020B0606020202030204" pitchFamily="34" charset="0"/>
                <a:ea typeface="Arial" panose="020B0604020202020204" pitchFamily="34" charset="0"/>
              </a:rPr>
              <a:t>Missed opportunities: </a:t>
            </a:r>
            <a:r>
              <a:rPr sz="2000" dirty="0">
                <a:solidFill>
                  <a:srgbClr val="262626"/>
                </a:solidFill>
                <a:latin typeface="Arial Narrow" panose="020B0606020202030204" pitchFamily="34" charset="0"/>
                <a:ea typeface="Arial" panose="020B0604020202020204" pitchFamily="34" charset="0"/>
              </a:rPr>
              <a:t>Without adequate funding, libraries struggle</a:t>
            </a:r>
          </a:p>
          <a:p>
            <a:pPr algn="just" defTabSz="914400">
              <a:spcBef>
                <a:spcPts val="1000"/>
              </a:spcBef>
              <a:buClr>
                <a:schemeClr val="accent2"/>
              </a:buClr>
              <a:buNone/>
            </a:pPr>
            <a:r>
              <a:rPr sz="2000" dirty="0">
                <a:solidFill>
                  <a:srgbClr val="262626"/>
                </a:solidFill>
                <a:latin typeface="Arial Narrow" panose="020B0606020202030204" pitchFamily="34" charset="0"/>
                <a:ea typeface="Arial" panose="020B0604020202020204" pitchFamily="34" charset="0"/>
              </a:rPr>
              <a:t>to invest in climate literacy programs, digital platforms, and community outreach that could empower citizens to act on SDGs</a:t>
            </a:r>
          </a:p>
          <a:p>
            <a:pPr algn="just" defTabSz="914400">
              <a:spcBef>
                <a:spcPts val="1000"/>
              </a:spcBef>
              <a:buClr>
                <a:schemeClr val="accent2"/>
              </a:buClr>
              <a:buNone/>
            </a:pPr>
            <a:r>
              <a:rPr sz="2000" b="1" dirty="0">
                <a:solidFill>
                  <a:srgbClr val="262626"/>
                </a:solidFill>
                <a:latin typeface="Arial Narrow" panose="020B0606020202030204" pitchFamily="34" charset="0"/>
                <a:ea typeface="Arial" panose="020B0604020202020204" pitchFamily="34" charset="0"/>
              </a:rPr>
              <a:t>Equity concerns: </a:t>
            </a:r>
            <a:r>
              <a:rPr sz="2000" dirty="0">
                <a:solidFill>
                  <a:srgbClr val="262626"/>
                </a:solidFill>
                <a:latin typeface="Arial Narrow" panose="020B0606020202030204" pitchFamily="34" charset="0"/>
                <a:ea typeface="Arial" panose="020B0604020202020204" pitchFamily="34" charset="0"/>
              </a:rPr>
              <a:t>Rural and marginalized communities are disproportionately affected, as their libraries often receive the least</a:t>
            </a:r>
          </a:p>
          <a:p>
            <a:pPr algn="just" defTabSz="914400">
              <a:spcBef>
                <a:spcPts val="1000"/>
              </a:spcBef>
              <a:buClr>
                <a:schemeClr val="accent2"/>
              </a:buClr>
              <a:buNone/>
            </a:pPr>
            <a:r>
              <a:rPr sz="2000" dirty="0">
                <a:solidFill>
                  <a:srgbClr val="262626"/>
                </a:solidFill>
                <a:latin typeface="Arial Narrow" panose="020B0606020202030204" pitchFamily="34" charset="0"/>
                <a:ea typeface="Arial" panose="020B0604020202020204" pitchFamily="34" charset="0"/>
              </a:rPr>
              <a:t>support, widening the knowledge divide on climate resilience. </a:t>
            </a:r>
          </a:p>
        </p:txBody>
      </p:sp>
      <p:sp>
        <p:nvSpPr>
          <p:cNvPr id="20484" name="AutoShape 2" descr="Sustainability PowerPoint"/>
          <p:cNvSpPr>
            <a:spLocks noChangeAspect="1"/>
          </p:cNvSpPr>
          <p:nvPr/>
        </p:nvSpPr>
        <p:spPr>
          <a:xfrm>
            <a:off x="155575" y="-144462"/>
            <a:ext cx="304800" cy="304800"/>
          </a:xfrm>
          <a:prstGeom prst="rect">
            <a:avLst/>
          </a:prstGeom>
          <a:noFill/>
          <a:ln w="9525">
            <a:noFill/>
          </a:ln>
        </p:spPr>
        <p:txBody>
          <a:bodyPr/>
          <a:lstStyle/>
          <a:p>
            <a:pPr>
              <a:buNone/>
            </a:pPr>
            <a:endParaRPr dirty="0">
              <a:latin typeface="Gill Sans MT" panose="020B0502020104020203" pitchFamily="34" charset="0"/>
              <a:ea typeface="Arial" panose="020B0604020202020204" pitchFamily="34" charset="0"/>
            </a:endParaRPr>
          </a:p>
        </p:txBody>
      </p:sp>
      <p:pic>
        <p:nvPicPr>
          <p:cNvPr id="20485" name="Picture 3" descr="C:/Users/purit/OneDrive/Desktop/map.jpegmap"/>
          <p:cNvPicPr>
            <a:picLocks noChangeAspect="1"/>
          </p:cNvPicPr>
          <p:nvPr/>
        </p:nvPicPr>
        <p:blipFill>
          <a:blip r:embed="rId2"/>
          <a:srcRect l="6638" r="6638"/>
          <a:stretch>
            <a:fillRect/>
          </a:stretch>
        </p:blipFill>
        <p:spPr>
          <a:xfrm>
            <a:off x="7450455" y="1029970"/>
            <a:ext cx="4653915" cy="5367020"/>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747062" y="222044"/>
            <a:ext cx="6697877" cy="797864"/>
          </a:xfrm>
          <a:effectLst/>
          <a:scene3d>
            <a:camera prst="orthographicFront"/>
            <a:lightRig rig="balanced" dir="t"/>
          </a:scene3d>
          <a:sp3d prstMaterial="plastic"/>
        </p:spPr>
        <p:txBody>
          <a:bodyPr vert="horz" lIns="182880" tIns="182880" rIns="182880" bIns="18288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en-US" sz="2400" b="1" i="0" u="none" strike="noStrike" kern="1200" cap="none" spc="200" normalizeH="0" baseline="0" noProof="0" dirty="0">
                <a:ln>
                  <a:noFill/>
                </a:ln>
                <a:solidFill>
                  <a:schemeClr val="accent1"/>
                </a:solidFill>
                <a:effectLst/>
                <a:uLnTx/>
                <a:uFillTx/>
                <a:latin typeface="+mj-lt"/>
                <a:ea typeface="+mj-ea"/>
                <a:cs typeface="+mj-cs"/>
              </a:rPr>
              <a:t>Challenges...</a:t>
            </a:r>
            <a:endParaRPr kumimoji="0" lang="en-US" sz="2800" b="1" i="0" u="none" strike="noStrike" kern="1200" cap="none" spc="200" normalizeH="0" baseline="0" noProof="0" dirty="0">
              <a:ln>
                <a:noFill/>
              </a:ln>
              <a:solidFill>
                <a:schemeClr val="accent1"/>
              </a:solidFill>
              <a:effectLst/>
              <a:highlight>
                <a:srgbClr val="00FFFF"/>
              </a:highlight>
              <a:uLnTx/>
              <a:uFillTx/>
              <a:latin typeface="+mj-lt"/>
              <a:ea typeface="+mj-ea"/>
              <a:cs typeface="+mj-cs"/>
            </a:endParaRPr>
          </a:p>
        </p:txBody>
      </p:sp>
      <p:sp>
        <p:nvSpPr>
          <p:cNvPr id="21507" name="Google Shape;431;p48"/>
          <p:cNvSpPr txBox="1"/>
          <p:nvPr/>
        </p:nvSpPr>
        <p:spPr>
          <a:xfrm>
            <a:off x="307975" y="1246188"/>
            <a:ext cx="6740525" cy="5327650"/>
          </a:xfrm>
          <a:prstGeom prst="rect">
            <a:avLst/>
          </a:prstGeom>
          <a:solidFill>
            <a:schemeClr val="bg1"/>
          </a:solidFill>
          <a:ln w="9525">
            <a:noFill/>
          </a:ln>
        </p:spPr>
        <p:txBody>
          <a:bodyPr lIns="121900" tIns="121900" rIns="121900" bIns="121900"/>
          <a:lstStyle/>
          <a:p>
            <a:pPr marL="228600" indent="-228600" defTabSz="914400">
              <a:spcBef>
                <a:spcPts val="1000"/>
              </a:spcBef>
              <a:buClr>
                <a:schemeClr val="accent2"/>
              </a:buClr>
              <a:buFont typeface="Arial" panose="020B0604020202020204" pitchFamily="34" charset="0"/>
              <a:buChar char="•"/>
            </a:pPr>
            <a:r>
              <a:rPr sz="2000" b="1" dirty="0">
                <a:solidFill>
                  <a:srgbClr val="262626"/>
                </a:solidFill>
                <a:latin typeface="Arial Narrow" panose="020B0606020202030204" pitchFamily="34" charset="0"/>
                <a:ea typeface="Arial" panose="020B0604020202020204" pitchFamily="34" charset="0"/>
              </a:rPr>
              <a:t>Digital divide</a:t>
            </a:r>
            <a:r>
              <a:rPr sz="2000" dirty="0">
                <a:solidFill>
                  <a:srgbClr val="262626"/>
                </a:solidFill>
                <a:latin typeface="Arial Narrow" panose="020B0606020202030204" pitchFamily="34" charset="0"/>
                <a:ea typeface="Arial" panose="020B0604020202020204" pitchFamily="34" charset="0"/>
              </a:rPr>
              <a:t>: lack of reliable internet&amp; modern ICT tool; lack of renewable energy sources; limiting their ability to provide climate data, e-learning, and global knowledge exchange.</a:t>
            </a:r>
          </a:p>
          <a:p>
            <a:pPr marL="228600" indent="-228600" defTabSz="914400">
              <a:spcBef>
                <a:spcPts val="1000"/>
              </a:spcBef>
              <a:buClr>
                <a:schemeClr val="accent2"/>
              </a:buClr>
              <a:buFont typeface="Arial" panose="020B0604020202020204" pitchFamily="34" charset="0"/>
              <a:buChar char="•"/>
            </a:pPr>
            <a:r>
              <a:rPr sz="2000" b="1" dirty="0">
                <a:solidFill>
                  <a:srgbClr val="262626"/>
                </a:solidFill>
                <a:latin typeface="Arial Narrow" panose="020B0606020202030204" pitchFamily="34" charset="0"/>
                <a:ea typeface="Arial" panose="020B0604020202020204" pitchFamily="34" charset="0"/>
              </a:rPr>
              <a:t>Physical facilities</a:t>
            </a:r>
            <a:r>
              <a:rPr sz="2000" dirty="0">
                <a:solidFill>
                  <a:srgbClr val="262626"/>
                </a:solidFill>
                <a:latin typeface="Arial Narrow" panose="020B0606020202030204" pitchFamily="34" charset="0"/>
                <a:ea typeface="Arial" panose="020B0604020202020204" pitchFamily="34" charset="0"/>
              </a:rPr>
              <a:t>: Ageing buildings, poor maintenance, and inadequate space hinder the hosting of workshops, exhibitions, or innovation hubs focused on sustainability.</a:t>
            </a:r>
          </a:p>
          <a:p>
            <a:pPr marL="228600" indent="-228600" defTabSz="914400">
              <a:spcBef>
                <a:spcPts val="1000"/>
              </a:spcBef>
              <a:buClr>
                <a:schemeClr val="accent2"/>
              </a:buClr>
              <a:buFont typeface="Arial" panose="020B0604020202020204" pitchFamily="34" charset="0"/>
              <a:buChar char="•"/>
            </a:pPr>
            <a:r>
              <a:rPr sz="2000" b="1" dirty="0">
                <a:solidFill>
                  <a:srgbClr val="262626"/>
                </a:solidFill>
                <a:latin typeface="Arial Narrow" panose="020B0606020202030204" pitchFamily="34" charset="0"/>
                <a:ea typeface="Arial" panose="020B0604020202020204" pitchFamily="34" charset="0"/>
              </a:rPr>
              <a:t>Resource scarcity</a:t>
            </a:r>
            <a:r>
              <a:rPr sz="2000" dirty="0">
                <a:solidFill>
                  <a:srgbClr val="262626"/>
                </a:solidFill>
                <a:latin typeface="Arial Narrow" panose="020B0606020202030204" pitchFamily="34" charset="0"/>
                <a:ea typeface="Arial" panose="020B0604020202020204" pitchFamily="34" charset="0"/>
              </a:rPr>
              <a:t>: Limited access to climate-related publications, databases, and multimedia tools restricts libraries from becoming true knowledge centres for climate action.</a:t>
            </a:r>
          </a:p>
          <a:p>
            <a:pPr marL="228600" indent="-228600" defTabSz="914400">
              <a:spcBef>
                <a:spcPts val="1000"/>
              </a:spcBef>
              <a:buClr>
                <a:schemeClr val="accent2"/>
              </a:buClr>
              <a:buFont typeface="Arial" panose="020B0604020202020204" pitchFamily="34" charset="0"/>
              <a:buChar char="•"/>
            </a:pPr>
            <a:r>
              <a:rPr sz="2000" b="1" dirty="0">
                <a:solidFill>
                  <a:srgbClr val="262626"/>
                </a:solidFill>
                <a:latin typeface="Arial Narrow" panose="020B0606020202030204" pitchFamily="34" charset="0"/>
                <a:ea typeface="Arial" panose="020B0604020202020204" pitchFamily="34" charset="0"/>
              </a:rPr>
              <a:t>Resilience gaps</a:t>
            </a:r>
            <a:r>
              <a:rPr sz="2000" dirty="0">
                <a:solidFill>
                  <a:srgbClr val="262626"/>
                </a:solidFill>
                <a:latin typeface="Arial Narrow" panose="020B0606020202030204" pitchFamily="34" charset="0"/>
                <a:ea typeface="Arial" panose="020B0604020202020204" pitchFamily="34" charset="0"/>
              </a:rPr>
              <a:t>: Librarie vulnerability to climate impacts (floods, droughts, heatwaves), with no disaster-preparedness infrastructure or green building designs.</a:t>
            </a:r>
          </a:p>
        </p:txBody>
      </p:sp>
      <p:sp>
        <p:nvSpPr>
          <p:cNvPr id="21508" name="AutoShape 2" descr="Top 10 Sustainable Development ..."/>
          <p:cNvSpPr>
            <a:spLocks noChangeAspect="1"/>
          </p:cNvSpPr>
          <p:nvPr/>
        </p:nvSpPr>
        <p:spPr>
          <a:xfrm>
            <a:off x="155575" y="-144462"/>
            <a:ext cx="304800" cy="304800"/>
          </a:xfrm>
          <a:prstGeom prst="rect">
            <a:avLst/>
          </a:prstGeom>
          <a:noFill/>
          <a:ln w="9525">
            <a:noFill/>
          </a:ln>
        </p:spPr>
        <p:txBody>
          <a:bodyPr/>
          <a:lstStyle/>
          <a:p>
            <a:pPr>
              <a:buNone/>
            </a:pPr>
            <a:endParaRPr dirty="0">
              <a:latin typeface="Gill Sans MT" panose="020B0502020104020203" pitchFamily="34" charset="0"/>
              <a:ea typeface="Arial" panose="020B0604020202020204" pitchFamily="34" charset="0"/>
            </a:endParaRPr>
          </a:p>
        </p:txBody>
      </p:sp>
      <p:pic>
        <p:nvPicPr>
          <p:cNvPr id="21509" name="Picture 3"/>
          <p:cNvPicPr>
            <a:picLocks noChangeAspect="1"/>
          </p:cNvPicPr>
          <p:nvPr/>
        </p:nvPicPr>
        <p:blipFill>
          <a:blip r:embed="rId2"/>
          <a:stretch>
            <a:fillRect/>
          </a:stretch>
        </p:blipFill>
        <p:spPr>
          <a:xfrm>
            <a:off x="6988175" y="1501775"/>
            <a:ext cx="4838700" cy="5183188"/>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747062" y="222044"/>
            <a:ext cx="6697877" cy="797864"/>
          </a:xfrm>
          <a:effectLst/>
          <a:scene3d>
            <a:camera prst="orthographicFront"/>
            <a:lightRig rig="balanced" dir="t"/>
          </a:scene3d>
          <a:sp3d prstMaterial="plastic"/>
        </p:spPr>
        <p:txBody>
          <a:bodyPr vert="horz" lIns="182880" tIns="182880" rIns="182880" bIns="18288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en-US" sz="2400" b="1" i="0" u="none" strike="noStrike" kern="1200" cap="none" spc="200" normalizeH="0" baseline="0" noProof="0" dirty="0">
                <a:ln>
                  <a:noFill/>
                </a:ln>
                <a:solidFill>
                  <a:schemeClr val="accent1"/>
                </a:solidFill>
                <a:effectLst/>
                <a:uLnTx/>
                <a:uFillTx/>
                <a:latin typeface="+mj-lt"/>
                <a:ea typeface="+mj-ea"/>
                <a:cs typeface="+mj-cs"/>
              </a:rPr>
              <a:t>Need for Policy Recognition</a:t>
            </a:r>
            <a:endParaRPr kumimoji="0" lang="en-US" sz="2800" b="1" i="0" u="none" strike="noStrike" kern="1200" cap="none" spc="200" normalizeH="0" baseline="0" noProof="0" dirty="0">
              <a:ln>
                <a:noFill/>
              </a:ln>
              <a:solidFill>
                <a:schemeClr val="accent1"/>
              </a:solidFill>
              <a:effectLst/>
              <a:highlight>
                <a:srgbClr val="00FFFF"/>
              </a:highlight>
              <a:uLnTx/>
              <a:uFillTx/>
              <a:latin typeface="+mj-lt"/>
              <a:ea typeface="+mj-ea"/>
              <a:cs typeface="+mj-cs"/>
            </a:endParaRPr>
          </a:p>
        </p:txBody>
      </p:sp>
      <p:sp>
        <p:nvSpPr>
          <p:cNvPr id="22531" name="Google Shape;431;p48"/>
          <p:cNvSpPr txBox="1"/>
          <p:nvPr/>
        </p:nvSpPr>
        <p:spPr>
          <a:xfrm>
            <a:off x="542925" y="1203325"/>
            <a:ext cx="6659563" cy="5327650"/>
          </a:xfrm>
          <a:prstGeom prst="rect">
            <a:avLst/>
          </a:prstGeom>
          <a:solidFill>
            <a:schemeClr val="bg1"/>
          </a:solidFill>
          <a:ln w="9525">
            <a:noFill/>
          </a:ln>
        </p:spPr>
        <p:txBody>
          <a:bodyPr lIns="121900" tIns="121900" rIns="121900" bIns="121900"/>
          <a:lstStyle/>
          <a:p>
            <a:pPr marL="228600" indent="-228600" defTabSz="914400">
              <a:spcBef>
                <a:spcPts val="1000"/>
              </a:spcBef>
              <a:buClr>
                <a:schemeClr val="accent2"/>
              </a:buClr>
              <a:buFont typeface="Wingdings" panose="05000000000000000000" pitchFamily="2" charset="2"/>
              <a:buChar char="v"/>
            </a:pPr>
            <a:r>
              <a:rPr sz="2000" dirty="0">
                <a:solidFill>
                  <a:srgbClr val="262626"/>
                </a:solidFill>
                <a:latin typeface="Arial Narrow" panose="020B0606020202030204" pitchFamily="34" charset="0"/>
                <a:ea typeface="Arial" panose="020B0604020202020204" pitchFamily="34" charset="0"/>
              </a:rPr>
              <a:t>Libraires are under represented in national climate strategies and SDG frameworks, despite their potential as community anchors for education and advocacy.</a:t>
            </a:r>
          </a:p>
          <a:p>
            <a:pPr marL="228600" indent="-228600" defTabSz="914400">
              <a:spcBef>
                <a:spcPts val="1000"/>
              </a:spcBef>
              <a:buClr>
                <a:schemeClr val="accent2"/>
              </a:buClr>
              <a:buFont typeface="Wingdings" panose="05000000000000000000" pitchFamily="2" charset="2"/>
              <a:buChar char="v"/>
            </a:pPr>
            <a:r>
              <a:rPr sz="2000" dirty="0">
                <a:solidFill>
                  <a:srgbClr val="262626"/>
                </a:solidFill>
                <a:latin typeface="Arial Narrow" panose="020B0606020202030204" pitchFamily="34" charset="0"/>
                <a:ea typeface="Arial" panose="020B0604020202020204" pitchFamily="34" charset="0"/>
              </a:rPr>
              <a:t>lack of policy documentations on integration of libraries as partners in climate action thus missing out on funds, strategic partnerships etc</a:t>
            </a:r>
          </a:p>
          <a:p>
            <a:pPr marL="228600" indent="-228600" defTabSz="914400">
              <a:spcBef>
                <a:spcPts val="1000"/>
              </a:spcBef>
              <a:buClr>
                <a:schemeClr val="accent2"/>
              </a:buClr>
              <a:buFont typeface="Wingdings" panose="05000000000000000000" pitchFamily="2" charset="2"/>
              <a:buChar char="v"/>
            </a:pPr>
            <a:r>
              <a:rPr sz="2000" dirty="0">
                <a:solidFill>
                  <a:srgbClr val="262626"/>
                </a:solidFill>
                <a:latin typeface="Arial Narrow" panose="020B0606020202030204" pitchFamily="34" charset="0"/>
                <a:ea typeface="Arial" panose="020B0604020202020204" pitchFamily="34" charset="0"/>
              </a:rPr>
              <a:t>Advocacy challenge: need for Library leaders to continuously demonstrate their relevance to policymakers and their role as dynamic knowledge hubs.</a:t>
            </a:r>
          </a:p>
          <a:p>
            <a:pPr marL="228600" indent="-228600" defTabSz="914400">
              <a:spcBef>
                <a:spcPts val="1000"/>
              </a:spcBef>
              <a:buClr>
                <a:schemeClr val="accent2"/>
              </a:buClr>
              <a:buFont typeface="Wingdings" panose="05000000000000000000" pitchFamily="2" charset="2"/>
              <a:buChar char="v"/>
            </a:pPr>
            <a:r>
              <a:rPr sz="2000" dirty="0">
                <a:solidFill>
                  <a:srgbClr val="262626"/>
                </a:solidFill>
                <a:latin typeface="Arial Narrow" panose="020B0606020202030204" pitchFamily="34" charset="0"/>
                <a:ea typeface="Arial" panose="020B0604020202020204" pitchFamily="34" charset="0"/>
              </a:rPr>
              <a:t>Global alignment: though libraries struggle to connect local initiatives to continental frameworks (AU Agenda 2063) and global ones (WSIS, SDGs), they are rarely recognised, limiting their transformative impact.</a:t>
            </a:r>
          </a:p>
        </p:txBody>
      </p:sp>
      <p:sp>
        <p:nvSpPr>
          <p:cNvPr id="22532" name="AutoShape 2" descr="Sustainable Development Goals | United ..."/>
          <p:cNvSpPr>
            <a:spLocks noChangeAspect="1"/>
          </p:cNvSpPr>
          <p:nvPr/>
        </p:nvSpPr>
        <p:spPr>
          <a:xfrm>
            <a:off x="155575" y="-144462"/>
            <a:ext cx="304800" cy="304800"/>
          </a:xfrm>
          <a:prstGeom prst="rect">
            <a:avLst/>
          </a:prstGeom>
          <a:noFill/>
          <a:ln w="9525">
            <a:noFill/>
          </a:ln>
        </p:spPr>
        <p:txBody>
          <a:bodyPr/>
          <a:lstStyle/>
          <a:p>
            <a:pPr>
              <a:buNone/>
            </a:pPr>
            <a:endParaRPr dirty="0">
              <a:latin typeface="Gill Sans MT" panose="020B0502020104020203" pitchFamily="34" charset="0"/>
              <a:ea typeface="Arial" panose="020B0604020202020204" pitchFamily="34" charset="0"/>
            </a:endParaRPr>
          </a:p>
        </p:txBody>
      </p:sp>
      <p:pic>
        <p:nvPicPr>
          <p:cNvPr id="22533" name="Picture 3"/>
          <p:cNvPicPr>
            <a:picLocks noChangeAspect="1"/>
          </p:cNvPicPr>
          <p:nvPr/>
        </p:nvPicPr>
        <p:blipFill>
          <a:blip r:embed="rId2"/>
          <a:stretch>
            <a:fillRect/>
          </a:stretch>
        </p:blipFill>
        <p:spPr>
          <a:xfrm>
            <a:off x="7124700" y="1377950"/>
            <a:ext cx="4848225" cy="5153025"/>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p:cNvPicPr>
          <p:nvPr/>
        </p:nvPicPr>
        <p:blipFill>
          <a:blip r:embed="rId3"/>
          <a:stretch>
            <a:fillRect/>
          </a:stretch>
        </p:blipFill>
        <p:spPr>
          <a:xfrm>
            <a:off x="-582612" y="-23812"/>
            <a:ext cx="16059150" cy="7332662"/>
          </a:xfrm>
          <a:prstGeom prst="rect">
            <a:avLst/>
          </a:prstGeom>
          <a:noFill/>
          <a:ln w="9525">
            <a:noFill/>
          </a:ln>
        </p:spPr>
      </p:pic>
      <p:pic>
        <p:nvPicPr>
          <p:cNvPr id="5123" name="Picture 4"/>
          <p:cNvPicPr>
            <a:picLocks noChangeAspect="1"/>
          </p:cNvPicPr>
          <p:nvPr/>
        </p:nvPicPr>
        <p:blipFill>
          <a:blip r:embed="rId3"/>
          <a:stretch>
            <a:fillRect/>
          </a:stretch>
        </p:blipFill>
        <p:spPr>
          <a:xfrm>
            <a:off x="3181350" y="1890713"/>
            <a:ext cx="5829300" cy="3076575"/>
          </a:xfrm>
          <a:prstGeom prst="rect">
            <a:avLst/>
          </a:prstGeom>
          <a:noFill/>
          <a:ln w="9525">
            <a:noFill/>
          </a:ln>
        </p:spPr>
      </p:pic>
      <p:sp>
        <p:nvSpPr>
          <p:cNvPr id="2" name="Title 1"/>
          <p:cNvSpPr>
            <a:spLocks noGrp="1"/>
          </p:cNvSpPr>
          <p:nvPr>
            <p:ph type="title"/>
          </p:nvPr>
        </p:nvSpPr>
        <p:spPr>
          <a:xfrm>
            <a:off x="4054475" y="71438"/>
            <a:ext cx="7151688" cy="1087438"/>
          </a:xfrm>
          <a:ln>
            <a:noFill/>
          </a:ln>
        </p:spPr>
        <p:txBody>
          <a:bodyPr vert="horz" lIns="182880" tIns="182880" rIns="182880" bIns="18288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2800" b="1" i="0" u="none" strike="noStrike" kern="1200" cap="all" spc="200" normalizeH="0" baseline="0" noProof="0" dirty="0">
                <a:ln>
                  <a:noFill/>
                </a:ln>
                <a:solidFill>
                  <a:schemeClr val="accent1"/>
                </a:solidFill>
                <a:effectLst/>
                <a:uLnTx/>
                <a:uFillTx/>
                <a:latin typeface="Arial Narrow" panose="020B0606020202030204" pitchFamily="34" charset="0"/>
                <a:ea typeface="+mj-ea"/>
                <a:cs typeface="+mj-cs"/>
              </a:rPr>
              <a:t>Introduction</a:t>
            </a:r>
          </a:p>
        </p:txBody>
      </p:sp>
      <p:sp>
        <p:nvSpPr>
          <p:cNvPr id="5125" name="Content Placeholder 2"/>
          <p:cNvSpPr>
            <a:spLocks noGrp="1"/>
          </p:cNvSpPr>
          <p:nvPr>
            <p:ph idx="1"/>
          </p:nvPr>
        </p:nvSpPr>
        <p:spPr>
          <a:xfrm>
            <a:off x="342900" y="1274763"/>
            <a:ext cx="7762875" cy="5922962"/>
          </a:xfrm>
          <a:solidFill>
            <a:schemeClr val="bg1">
              <a:alpha val="100000"/>
            </a:schemeClr>
          </a:solidFill>
        </p:spPr>
        <p:txBody>
          <a:bodyPr vert="horz" wrap="square" lIns="91440" tIns="45720" rIns="91440" bIns="45720" anchor="t" anchorCtr="0"/>
          <a:lstStyle/>
          <a:p>
            <a:pPr algn="just"/>
            <a:endParaRPr sz="2400" dirty="0"/>
          </a:p>
          <a:p>
            <a:pPr algn="just"/>
            <a:endParaRPr sz="2400" dirty="0"/>
          </a:p>
          <a:p>
            <a:pPr algn="just">
              <a:buFont typeface="Wingdings" panose="05000000000000000000" pitchFamily="2" charset="2"/>
              <a:buChar char="q"/>
            </a:pPr>
            <a:r>
              <a:rPr sz="2400" dirty="0">
                <a:latin typeface="Arial Narrow" panose="020B0606020202030204" pitchFamily="34" charset="0"/>
              </a:rPr>
              <a:t>Climate Action </a:t>
            </a:r>
          </a:p>
          <a:p>
            <a:pPr algn="just">
              <a:buFont typeface="Wingdings" panose="05000000000000000000" pitchFamily="2" charset="2"/>
              <a:buChar char="q"/>
            </a:pPr>
            <a:r>
              <a:rPr sz="2400" dirty="0">
                <a:latin typeface="Arial Narrow" panose="020B0606020202030204" pitchFamily="34" charset="0"/>
              </a:rPr>
              <a:t>Libraries as knowledge hubs in Africa</a:t>
            </a:r>
          </a:p>
          <a:p>
            <a:pPr algn="just">
              <a:buFont typeface="Wingdings" panose="05000000000000000000" pitchFamily="2" charset="2"/>
              <a:buChar char="q"/>
            </a:pPr>
            <a:r>
              <a:rPr sz="2400" dirty="0">
                <a:latin typeface="Arial Narrow" panose="020B0606020202030204" pitchFamily="34" charset="0"/>
              </a:rPr>
              <a:t>Importance of climate action for sustainable development</a:t>
            </a:r>
          </a:p>
          <a:p>
            <a:pPr algn="just">
              <a:buFont typeface="Wingdings" panose="05000000000000000000" pitchFamily="2" charset="2"/>
              <a:buChar char="q"/>
            </a:pPr>
            <a:r>
              <a:rPr sz="2400" dirty="0">
                <a:latin typeface="Arial Narrow" panose="020B0606020202030204" pitchFamily="34" charset="0"/>
              </a:rPr>
              <a:t>Alignment with</a:t>
            </a:r>
            <a:r>
              <a:rPr lang="en-US" sz="2400" dirty="0">
                <a:latin typeface="Arial Narrow" panose="020B0606020202030204" pitchFamily="34" charset="0"/>
              </a:rPr>
              <a:t> SDGs, </a:t>
            </a:r>
            <a:r>
              <a:rPr sz="2400" dirty="0">
                <a:latin typeface="Arial Narrow" panose="020B0606020202030204" pitchFamily="34" charset="0"/>
              </a:rPr>
              <a:t> Agenda 2063</a:t>
            </a:r>
            <a:r>
              <a:rPr lang="en-US" sz="2400" dirty="0">
                <a:latin typeface="Arial Narrow" panose="020B0606020202030204" pitchFamily="34" charset="0"/>
              </a:rPr>
              <a:t>&amp; </a:t>
            </a:r>
            <a:r>
              <a:rPr sz="2400" dirty="0">
                <a:latin typeface="Arial Narrow" panose="020B0606020202030204" pitchFamily="34" charset="0"/>
              </a:rPr>
              <a:t>WSIS Action </a:t>
            </a:r>
          </a:p>
        </p:txBody>
      </p:sp>
      <p:pic>
        <p:nvPicPr>
          <p:cNvPr id="5126" name="Picture 4" descr="African Libraries &amp; the implementation ..."/>
          <p:cNvPicPr>
            <a:picLocks noChangeAspect="1"/>
          </p:cNvPicPr>
          <p:nvPr/>
        </p:nvPicPr>
        <p:blipFill>
          <a:blip r:embed="rId4"/>
          <a:stretch>
            <a:fillRect/>
          </a:stretch>
        </p:blipFill>
        <p:spPr>
          <a:xfrm>
            <a:off x="7297738" y="1208088"/>
            <a:ext cx="6346825" cy="6453187"/>
          </a:xfrm>
          <a:prstGeom prst="rect">
            <a:avLst/>
          </a:prstGeom>
          <a:noFill/>
          <a:ln w="9525">
            <a:noFill/>
          </a:ln>
        </p:spPr>
      </p:pic>
    </p:spTree>
  </p:cSld>
  <p:clrMapOvr>
    <a:masterClrMapping/>
  </p:clrMapOvr>
  <p:transition spd="slow" advTm="40248"/>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471017" y="204793"/>
            <a:ext cx="6697877" cy="797864"/>
          </a:xfrm>
          <a:effectLst/>
          <a:scene3d>
            <a:camera prst="orthographicFront"/>
            <a:lightRig rig="balanced" dir="t"/>
          </a:scene3d>
          <a:sp3d prstMaterial="plastic"/>
        </p:spPr>
        <p:txBody>
          <a:bodyPr vert="horz" lIns="182880" tIns="182880" rIns="182880" bIns="18288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en-US" sz="2400" b="1" i="0" u="none" strike="noStrike" kern="1200" cap="none" spc="200" normalizeH="0" baseline="0" noProof="0" dirty="0">
                <a:ln>
                  <a:noFill/>
                </a:ln>
                <a:solidFill>
                  <a:schemeClr val="accent1"/>
                </a:solidFill>
                <a:effectLst/>
                <a:uLnTx/>
                <a:uFillTx/>
                <a:latin typeface="+mj-lt"/>
                <a:ea typeface="+mj-ea"/>
                <a:cs typeface="+mj-cs"/>
              </a:rPr>
              <a:t>Conclusion</a:t>
            </a:r>
            <a:endParaRPr kumimoji="0" lang="en-US" sz="2800" b="1" i="0" u="none" strike="noStrike" kern="1200" cap="none" spc="200" normalizeH="0" baseline="0" noProof="0" dirty="0">
              <a:ln>
                <a:noFill/>
              </a:ln>
              <a:solidFill>
                <a:schemeClr val="accent1"/>
              </a:solidFill>
              <a:effectLst/>
              <a:highlight>
                <a:srgbClr val="00FFFF"/>
              </a:highlight>
              <a:uLnTx/>
              <a:uFillTx/>
              <a:latin typeface="+mj-lt"/>
              <a:ea typeface="+mj-ea"/>
              <a:cs typeface="+mj-cs"/>
            </a:endParaRPr>
          </a:p>
        </p:txBody>
      </p:sp>
      <p:sp>
        <p:nvSpPr>
          <p:cNvPr id="24579" name="Google Shape;431;p48"/>
          <p:cNvSpPr txBox="1"/>
          <p:nvPr/>
        </p:nvSpPr>
        <p:spPr>
          <a:xfrm>
            <a:off x="554990" y="1203325"/>
            <a:ext cx="6659563" cy="5327650"/>
          </a:xfrm>
          <a:prstGeom prst="rect">
            <a:avLst/>
          </a:prstGeom>
          <a:solidFill>
            <a:schemeClr val="bg1"/>
          </a:solidFill>
          <a:ln w="9525">
            <a:noFill/>
          </a:ln>
        </p:spPr>
        <p:txBody>
          <a:bodyPr lIns="121900" tIns="121900" rIns="121900" bIns="121900"/>
          <a:lstStyle/>
          <a:p>
            <a:pPr defTabSz="914400">
              <a:spcBef>
                <a:spcPts val="1000"/>
              </a:spcBef>
              <a:buClr>
                <a:schemeClr val="accent2"/>
              </a:buClr>
              <a:buFont typeface="Wingdings" panose="05000000000000000000" pitchFamily="2" charset="2"/>
            </a:pPr>
            <a:r>
              <a:rPr sz="2000" dirty="0">
                <a:solidFill>
                  <a:srgbClr val="262626"/>
                </a:solidFill>
                <a:latin typeface="Arial Narrow" panose="020B0606020202030204" pitchFamily="34" charset="0"/>
                <a:ea typeface="Arial" panose="020B0604020202020204" pitchFamily="34" charset="0"/>
              </a:rPr>
              <a:t>Libraries are more than repositories of knowledge they are active agents of change in Africa’s climate action journey.</a:t>
            </a:r>
          </a:p>
          <a:p>
            <a:pPr marL="228600" indent="-228600" defTabSz="914400">
              <a:spcBef>
                <a:spcPts val="1000"/>
              </a:spcBef>
              <a:buClr>
                <a:schemeClr val="accent2"/>
              </a:buClr>
              <a:buFont typeface="Wingdings" panose="05000000000000000000" pitchFamily="2" charset="2"/>
              <a:buChar char="v"/>
            </a:pPr>
            <a:r>
              <a:rPr lang="en-US" altLang="en-US" sz="2000" dirty="0">
                <a:solidFill>
                  <a:srgbClr val="262626"/>
                </a:solidFill>
                <a:latin typeface="Arial Narrow" panose="020B0606020202030204" pitchFamily="34" charset="0"/>
                <a:ea typeface="Arial" panose="020B0604020202020204" pitchFamily="34" charset="0"/>
              </a:rPr>
              <a:t>By aligning their strategies with the aspirations of the African Union’s Agenda 2063, libraries can play a transformative role in advancing sustainable development, safeguarding indigenous knowledge, and empowering communities.</a:t>
            </a:r>
            <a:r>
              <a:rPr sz="2000" dirty="0">
                <a:solidFill>
                  <a:srgbClr val="262626"/>
                </a:solidFill>
                <a:latin typeface="Arial Narrow" panose="020B0606020202030204" pitchFamily="34" charset="0"/>
                <a:ea typeface="Arial" panose="020B0604020202020204" pitchFamily="34" charset="0"/>
              </a:rPr>
              <a:t>.</a:t>
            </a:r>
          </a:p>
          <a:p>
            <a:pPr marL="228600" indent="-228600" defTabSz="914400">
              <a:spcBef>
                <a:spcPts val="1000"/>
              </a:spcBef>
              <a:buClr>
                <a:schemeClr val="accent2"/>
              </a:buClr>
              <a:buFont typeface="Wingdings" panose="05000000000000000000" pitchFamily="2" charset="2"/>
              <a:buChar char="v"/>
            </a:pPr>
            <a:r>
              <a:rPr lang="en-US" altLang="en-US" sz="2000" dirty="0">
                <a:solidFill>
                  <a:srgbClr val="262626"/>
                </a:solidFill>
                <a:latin typeface="Arial Narrow" panose="020B0606020202030204" pitchFamily="34" charset="0"/>
                <a:ea typeface="Arial" panose="020B0604020202020204" pitchFamily="34" charset="0"/>
              </a:rPr>
              <a:t>Solar-powered technologies, climate literacy programs, youth-led initiatives, and the preservation of cultural archives demonstrate that libraries are already playing a significant role in shaping a greener and more sustainable future</a:t>
            </a:r>
          </a:p>
          <a:p>
            <a:pPr marL="228600" indent="-228600" defTabSz="914400">
              <a:spcBef>
                <a:spcPts val="1000"/>
              </a:spcBef>
              <a:buClr>
                <a:schemeClr val="accent2"/>
              </a:buClr>
              <a:buFont typeface="Wingdings" panose="05000000000000000000" pitchFamily="2" charset="2"/>
              <a:buChar char="v"/>
            </a:pPr>
            <a:r>
              <a:rPr lang="en-US" altLang="en-US" sz="2000" dirty="0">
                <a:solidFill>
                  <a:srgbClr val="262626"/>
                </a:solidFill>
                <a:latin typeface="Arial Narrow" panose="020B0606020202030204" pitchFamily="34" charset="0"/>
                <a:ea typeface="Arial" panose="020B0604020202020204" pitchFamily="34" charset="0"/>
              </a:rPr>
              <a:t>A replicable framework enables scalability, allowing every library to contribute effectively to Agenda 2063 and SDG 13.</a:t>
            </a:r>
          </a:p>
          <a:p>
            <a:pPr defTabSz="914400">
              <a:spcBef>
                <a:spcPts val="1000"/>
              </a:spcBef>
              <a:buClr>
                <a:schemeClr val="accent2"/>
              </a:buClr>
              <a:buFont typeface="Wingdings" panose="05000000000000000000" pitchFamily="2" charset="2"/>
            </a:pPr>
            <a:r>
              <a:rPr lang="en-US" altLang="en-US" sz="2000" dirty="0">
                <a:solidFill>
                  <a:srgbClr val="262626"/>
                </a:solidFill>
                <a:latin typeface="Arial Narrow" panose="020B0606020202030204" pitchFamily="34" charset="0"/>
                <a:ea typeface="Arial" panose="020B0604020202020204" pitchFamily="34" charset="0"/>
              </a:rPr>
              <a:t>Thus, libraries can decisively position themselves as knowledge hubs, cultural custodians, and frontline leaders in climate action, powerfully advancing Africa’s vision of prosperity, resilience, and global influence.</a:t>
            </a:r>
          </a:p>
        </p:txBody>
      </p:sp>
      <p:sp>
        <p:nvSpPr>
          <p:cNvPr id="24580" name="AutoShape 2" descr="Sustainable development | PPTX"/>
          <p:cNvSpPr>
            <a:spLocks noChangeAspect="1"/>
          </p:cNvSpPr>
          <p:nvPr/>
        </p:nvSpPr>
        <p:spPr>
          <a:xfrm>
            <a:off x="155575" y="-144462"/>
            <a:ext cx="304800" cy="304800"/>
          </a:xfrm>
          <a:prstGeom prst="rect">
            <a:avLst/>
          </a:prstGeom>
          <a:noFill/>
          <a:ln w="9525">
            <a:noFill/>
          </a:ln>
        </p:spPr>
        <p:txBody>
          <a:bodyPr/>
          <a:lstStyle/>
          <a:p>
            <a:pPr>
              <a:buNone/>
            </a:pPr>
            <a:endParaRPr dirty="0">
              <a:latin typeface="Gill Sans MT" panose="020B0502020104020203" pitchFamily="34" charset="0"/>
              <a:ea typeface="Arial" panose="020B0604020202020204" pitchFamily="34" charset="0"/>
            </a:endParaRPr>
          </a:p>
        </p:txBody>
      </p:sp>
      <p:pic>
        <p:nvPicPr>
          <p:cNvPr id="3" name="Picture 2"/>
          <p:cNvPicPr/>
          <p:nvPr/>
        </p:nvPicPr>
        <p:blipFill>
          <a:blip r:embed="rId2"/>
          <a:srcRect l="34802" b="4466"/>
          <a:stretch>
            <a:fillRect/>
          </a:stretch>
        </p:blipFill>
        <p:spPr>
          <a:xfrm>
            <a:off x="7322185" y="1277620"/>
            <a:ext cx="4683760" cy="443420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747062" y="222044"/>
            <a:ext cx="6697877" cy="797864"/>
          </a:xfrm>
          <a:effectLst/>
          <a:scene3d>
            <a:camera prst="orthographicFront"/>
            <a:lightRig rig="balanced" dir="t"/>
          </a:scene3d>
          <a:sp3d prstMaterial="plastic"/>
        </p:spPr>
        <p:txBody>
          <a:bodyPr vert="horz" lIns="182880" tIns="182880" rIns="182880" bIns="18288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en-US" sz="2400" b="1" i="0" u="none" strike="noStrike" kern="1200" cap="none" spc="200" normalizeH="0" baseline="0" noProof="0" dirty="0">
                <a:ln>
                  <a:noFill/>
                </a:ln>
                <a:solidFill>
                  <a:schemeClr val="accent1"/>
                </a:solidFill>
                <a:effectLst/>
                <a:uLnTx/>
                <a:uFillTx/>
                <a:latin typeface="+mj-lt"/>
                <a:ea typeface="+mj-ea"/>
                <a:cs typeface="+mj-cs"/>
              </a:rPr>
              <a:t>Call to Action</a:t>
            </a:r>
            <a:endParaRPr kumimoji="0" lang="en-US" sz="2800" b="1" i="0" u="none" strike="noStrike" kern="1200" cap="none" spc="200" normalizeH="0" baseline="0" noProof="0" dirty="0">
              <a:ln>
                <a:noFill/>
              </a:ln>
              <a:solidFill>
                <a:schemeClr val="accent1"/>
              </a:solidFill>
              <a:effectLst/>
              <a:highlight>
                <a:srgbClr val="00FFFF"/>
              </a:highlight>
              <a:uLnTx/>
              <a:uFillTx/>
              <a:latin typeface="+mj-lt"/>
              <a:ea typeface="+mj-ea"/>
              <a:cs typeface="+mj-cs"/>
            </a:endParaRPr>
          </a:p>
        </p:txBody>
      </p:sp>
      <p:sp>
        <p:nvSpPr>
          <p:cNvPr id="23555" name="Google Shape;431;p48"/>
          <p:cNvSpPr txBox="1"/>
          <p:nvPr/>
        </p:nvSpPr>
        <p:spPr>
          <a:xfrm>
            <a:off x="542925" y="1203325"/>
            <a:ext cx="6363335" cy="5327650"/>
          </a:xfrm>
          <a:prstGeom prst="rect">
            <a:avLst/>
          </a:prstGeom>
          <a:solidFill>
            <a:schemeClr val="bg1"/>
          </a:solidFill>
          <a:ln w="9525">
            <a:noFill/>
          </a:ln>
        </p:spPr>
        <p:txBody>
          <a:bodyPr lIns="121900" tIns="121900" rIns="121900" bIns="121900"/>
          <a:lstStyle/>
          <a:p>
            <a:pPr marL="228600" indent="-228600" defTabSz="914400">
              <a:spcBef>
                <a:spcPts val="1000"/>
              </a:spcBef>
              <a:buClr>
                <a:schemeClr val="accent2"/>
              </a:buClr>
              <a:buFont typeface="Wingdings" panose="05000000000000000000" pitchFamily="2" charset="2"/>
              <a:buChar char="v"/>
            </a:pPr>
            <a:r>
              <a:rPr sz="2400" dirty="0">
                <a:solidFill>
                  <a:srgbClr val="262626"/>
                </a:solidFill>
                <a:latin typeface="Arial Narrow" panose="020B0606020202030204" pitchFamily="34" charset="0"/>
                <a:ea typeface="Arial" panose="020B0604020202020204" pitchFamily="34" charset="0"/>
              </a:rPr>
              <a:t>Invest in libraries as climate knowledge hubs</a:t>
            </a:r>
          </a:p>
          <a:p>
            <a:pPr marL="228600" indent="-228600" defTabSz="914400">
              <a:spcBef>
                <a:spcPts val="1000"/>
              </a:spcBef>
              <a:buClr>
                <a:schemeClr val="accent2"/>
              </a:buClr>
              <a:buFont typeface="Wingdings" panose="05000000000000000000" pitchFamily="2" charset="2"/>
              <a:buChar char="v"/>
            </a:pPr>
            <a:r>
              <a:rPr sz="2400" dirty="0">
                <a:solidFill>
                  <a:srgbClr val="262626"/>
                </a:solidFill>
                <a:latin typeface="Arial Narrow" panose="020B0606020202030204" pitchFamily="34" charset="0"/>
                <a:ea typeface="Arial" panose="020B0604020202020204" pitchFamily="34" charset="0"/>
              </a:rPr>
              <a:t>Strengthen partnerships with global and local actors</a:t>
            </a:r>
          </a:p>
          <a:p>
            <a:pPr marL="228600" indent="-228600" defTabSz="914400">
              <a:spcBef>
                <a:spcPts val="1000"/>
              </a:spcBef>
              <a:buClr>
                <a:schemeClr val="accent2"/>
              </a:buClr>
              <a:buFont typeface="Wingdings" panose="05000000000000000000" pitchFamily="2" charset="2"/>
              <a:buChar char="v"/>
            </a:pPr>
            <a:r>
              <a:rPr sz="2400" dirty="0">
                <a:solidFill>
                  <a:srgbClr val="262626"/>
                </a:solidFill>
                <a:latin typeface="Arial Narrow" panose="020B0606020202030204" pitchFamily="34" charset="0"/>
                <a:ea typeface="Arial" panose="020B0604020202020204" pitchFamily="34" charset="0"/>
              </a:rPr>
              <a:t>Empower communities through inclusive access to information</a:t>
            </a:r>
          </a:p>
          <a:p>
            <a:pPr marL="228600" indent="-228600" defTabSz="914400">
              <a:spcBef>
                <a:spcPts val="1000"/>
              </a:spcBef>
              <a:buClr>
                <a:schemeClr val="accent2"/>
              </a:buClr>
              <a:buFont typeface="Wingdings" panose="05000000000000000000" pitchFamily="2" charset="2"/>
              <a:buChar char="v"/>
            </a:pPr>
            <a:r>
              <a:rPr sz="2400" dirty="0">
                <a:solidFill>
                  <a:srgbClr val="262626"/>
                </a:solidFill>
                <a:latin typeface="Arial Narrow" panose="020B0606020202030204" pitchFamily="34" charset="0"/>
                <a:ea typeface="Arial" panose="020B0604020202020204" pitchFamily="34" charset="0"/>
              </a:rPr>
              <a:t>Position African libraries as drivers of sustainable futures</a:t>
            </a:r>
            <a:r>
              <a:rPr lang="en-US" sz="2400" dirty="0">
                <a:solidFill>
                  <a:srgbClr val="262626"/>
                </a:solidFill>
                <a:latin typeface="Arial Narrow" panose="020B0606020202030204" pitchFamily="34" charset="0"/>
                <a:ea typeface="Arial" panose="020B0604020202020204" pitchFamily="34" charset="0"/>
              </a:rPr>
              <a:t>- through strategic  polices </a:t>
            </a:r>
          </a:p>
          <a:p>
            <a:pPr marL="228600" indent="-228600" defTabSz="914400">
              <a:spcBef>
                <a:spcPts val="1000"/>
              </a:spcBef>
              <a:buClr>
                <a:schemeClr val="accent2"/>
              </a:buClr>
              <a:buFont typeface="Wingdings" panose="05000000000000000000" pitchFamily="2" charset="2"/>
              <a:buChar char="v"/>
            </a:pPr>
            <a:r>
              <a:rPr lang="en-US" altLang="en-US" sz="2400" dirty="0">
                <a:solidFill>
                  <a:srgbClr val="262626"/>
                </a:solidFill>
                <a:latin typeface="Arial Narrow" panose="020B0606020202030204" pitchFamily="34" charset="0"/>
                <a:ea typeface="Arial" panose="020B0604020202020204" pitchFamily="34" charset="0"/>
              </a:rPr>
              <a:t>Need to prioritizing energy efficiency, renewable energy, green cleaning, recycling, indoor air quality, and green spaces in libraries</a:t>
            </a:r>
          </a:p>
          <a:p>
            <a:pPr marL="228600" indent="-228600" defTabSz="914400">
              <a:spcBef>
                <a:spcPts val="1000"/>
              </a:spcBef>
              <a:buClr>
                <a:schemeClr val="accent2"/>
              </a:buClr>
              <a:buFont typeface="Wingdings" panose="05000000000000000000" pitchFamily="2" charset="2"/>
              <a:buChar char="v"/>
            </a:pPr>
            <a:r>
              <a:rPr lang="en-US" altLang="en-US" sz="2400" dirty="0">
                <a:solidFill>
                  <a:srgbClr val="262626"/>
                </a:solidFill>
                <a:latin typeface="Arial Narrow" panose="020B0606020202030204" pitchFamily="34" charset="0"/>
                <a:ea typeface="Arial" panose="020B0604020202020204" pitchFamily="34" charset="0"/>
              </a:rPr>
              <a:t>Replicate best practices and success stories </a:t>
            </a:r>
          </a:p>
        </p:txBody>
      </p:sp>
      <p:pic>
        <p:nvPicPr>
          <p:cNvPr id="23556" name="Picture 2" descr="Sustainable Development Goal-13 ..."/>
          <p:cNvPicPr>
            <a:picLocks noChangeAspect="1"/>
          </p:cNvPicPr>
          <p:nvPr/>
        </p:nvPicPr>
        <p:blipFill>
          <a:blip r:embed="rId2"/>
          <a:stretch>
            <a:fillRect/>
          </a:stretch>
        </p:blipFill>
        <p:spPr>
          <a:xfrm>
            <a:off x="6906260" y="1516380"/>
            <a:ext cx="4770755" cy="4048760"/>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471017" y="204793"/>
            <a:ext cx="6697877" cy="797864"/>
          </a:xfrm>
          <a:effectLst/>
          <a:scene3d>
            <a:camera prst="orthographicFront"/>
            <a:lightRig rig="balanced" dir="t"/>
          </a:scene3d>
          <a:sp3d prstMaterial="plastic"/>
        </p:spPr>
        <p:txBody>
          <a:bodyPr vert="horz" lIns="182880" tIns="182880" rIns="182880" bIns="18288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en-US" sz="2400" b="1" i="0" u="none" strike="noStrike" kern="1200" cap="none" spc="200" normalizeH="0" baseline="0" noProof="0" dirty="0">
                <a:ln>
                  <a:noFill/>
                </a:ln>
                <a:solidFill>
                  <a:schemeClr val="accent1"/>
                </a:solidFill>
                <a:effectLst/>
                <a:uLnTx/>
                <a:uFillTx/>
                <a:latin typeface="+mj-lt"/>
                <a:ea typeface="+mj-ea"/>
                <a:cs typeface="+mj-cs"/>
              </a:rPr>
              <a:t>References</a:t>
            </a:r>
            <a:endParaRPr kumimoji="0" lang="en-US" sz="2800" b="1" i="0" u="none" strike="noStrike" kern="1200" cap="none" spc="200" normalizeH="0" baseline="0" noProof="0" dirty="0">
              <a:ln>
                <a:noFill/>
              </a:ln>
              <a:solidFill>
                <a:schemeClr val="accent1"/>
              </a:solidFill>
              <a:effectLst/>
              <a:highlight>
                <a:srgbClr val="00FFFF"/>
              </a:highlight>
              <a:uLnTx/>
              <a:uFillTx/>
              <a:latin typeface="+mj-lt"/>
              <a:ea typeface="+mj-ea"/>
              <a:cs typeface="+mj-cs"/>
            </a:endParaRPr>
          </a:p>
        </p:txBody>
      </p:sp>
      <p:sp>
        <p:nvSpPr>
          <p:cNvPr id="25603" name="Google Shape;431;p48"/>
          <p:cNvSpPr txBox="1"/>
          <p:nvPr/>
        </p:nvSpPr>
        <p:spPr>
          <a:xfrm>
            <a:off x="542925" y="1203325"/>
            <a:ext cx="11289030" cy="5327650"/>
          </a:xfrm>
          <a:prstGeom prst="rect">
            <a:avLst/>
          </a:prstGeom>
          <a:solidFill>
            <a:schemeClr val="bg1"/>
          </a:solidFill>
          <a:ln w="9525">
            <a:noFill/>
          </a:ln>
        </p:spPr>
        <p:txBody>
          <a:bodyPr lIns="121900" tIns="121900" rIns="121900" bIns="121900"/>
          <a:lstStyle/>
          <a:p>
            <a:pPr marL="228600" indent="-228600" defTabSz="914400">
              <a:spcBef>
                <a:spcPts val="1000"/>
              </a:spcBef>
              <a:buClr>
                <a:schemeClr val="accent2"/>
              </a:buClr>
              <a:buFont typeface="Wingdings" panose="05000000000000000000" pitchFamily="2" charset="2"/>
              <a:buChar char="v"/>
            </a:pPr>
            <a:r>
              <a:rPr dirty="0">
                <a:solidFill>
                  <a:srgbClr val="262626"/>
                </a:solidFill>
                <a:latin typeface="Gill Sans MT" panose="020B0502020104020203" pitchFamily="34" charset="0"/>
                <a:ea typeface="Arial" panose="020B0604020202020204" pitchFamily="34" charset="0"/>
              </a:rPr>
              <a:t>The National Climate Action Strategy for Libraries Implementation Guide (NCASL) by The Sustainable Libraries Initiative (SLI) and the American Library Association (ALA), 2023. Available https://www.sustainablelibrariesinitiative.org/media/document/614</a:t>
            </a:r>
          </a:p>
          <a:p>
            <a:pPr marL="228600" indent="-228600" defTabSz="914400">
              <a:spcBef>
                <a:spcPts val="1000"/>
              </a:spcBef>
              <a:buClr>
                <a:schemeClr val="accent2"/>
              </a:buClr>
              <a:buFont typeface="Wingdings" panose="05000000000000000000" pitchFamily="2" charset="2"/>
              <a:buChar char="v"/>
            </a:pPr>
            <a:endParaRPr dirty="0">
              <a:solidFill>
                <a:srgbClr val="262626"/>
              </a:solidFill>
              <a:latin typeface="Gill Sans MT" panose="020B0502020104020203" pitchFamily="34" charset="0"/>
              <a:ea typeface="Arial" panose="020B0604020202020204" pitchFamily="34" charset="0"/>
            </a:endParaRPr>
          </a:p>
          <a:p>
            <a:pPr marL="228600" indent="-228600" defTabSz="914400">
              <a:spcBef>
                <a:spcPts val="1000"/>
              </a:spcBef>
              <a:buClr>
                <a:schemeClr val="accent2"/>
              </a:buClr>
              <a:buFont typeface="Wingdings" panose="05000000000000000000" pitchFamily="2" charset="2"/>
              <a:buChar char="v"/>
            </a:pPr>
            <a:r>
              <a:rPr dirty="0">
                <a:solidFill>
                  <a:srgbClr val="262626"/>
                </a:solidFill>
                <a:latin typeface="Gill Sans MT" panose="020B0502020104020203" pitchFamily="34" charset="0"/>
                <a:ea typeface="Arial" panose="020B0604020202020204" pitchFamily="34" charset="0"/>
              </a:rPr>
              <a:t>IFLA Guidelines for Green Libraries by IFLA Environment, Sustainability and Libraries (ENSULIB) Section, 2026. Available https://repository.ifla.org/rest/api/core/bitstreams/9b71fdb8-0d95-492a-8236-dab027791382/content</a:t>
            </a:r>
          </a:p>
          <a:p>
            <a:pPr marL="228600" indent="-228600" defTabSz="914400">
              <a:spcBef>
                <a:spcPts val="1000"/>
              </a:spcBef>
              <a:buClr>
                <a:schemeClr val="accent2"/>
              </a:buClr>
              <a:buFont typeface="Wingdings" panose="05000000000000000000" pitchFamily="2" charset="2"/>
              <a:buChar char="v"/>
            </a:pPr>
            <a:endParaRPr dirty="0">
              <a:solidFill>
                <a:srgbClr val="262626"/>
              </a:solidFill>
              <a:latin typeface="Gill Sans MT" panose="020B0502020104020203" pitchFamily="34" charset="0"/>
              <a:ea typeface="Arial" panose="020B0604020202020204" pitchFamily="34" charset="0"/>
            </a:endParaRPr>
          </a:p>
          <a:p>
            <a:pPr marL="228600" indent="-228600" defTabSz="914400">
              <a:spcBef>
                <a:spcPts val="1000"/>
              </a:spcBef>
              <a:buClr>
                <a:schemeClr val="accent2"/>
              </a:buClr>
              <a:buFont typeface="Wingdings" panose="05000000000000000000" pitchFamily="2" charset="2"/>
              <a:buChar char="v"/>
            </a:pPr>
            <a:r>
              <a:rPr dirty="0">
                <a:solidFill>
                  <a:srgbClr val="262626"/>
                </a:solidFill>
                <a:latin typeface="Gill Sans MT" panose="020B0502020104020203" pitchFamily="34" charset="0"/>
                <a:ea typeface="Arial" panose="020B0604020202020204" pitchFamily="34" charset="0"/>
              </a:rPr>
              <a:t>Partnership Launches Ambitious Rooftop Solar Power Project at UDSM, by Renancy Remmy, CMU, 2025. Available https://www.udsm.ac.tz/news/partnership-launches-ambitious-rooftop-solar-power-project-udsm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p:cNvPicPr>
          <p:nvPr/>
        </p:nvPicPr>
        <p:blipFill>
          <a:blip r:embed="rId2"/>
          <a:stretch>
            <a:fillRect/>
          </a:stretch>
        </p:blipFill>
        <p:spPr>
          <a:xfrm>
            <a:off x="49213" y="0"/>
            <a:ext cx="12093575" cy="6858000"/>
          </a:xfrm>
          <a:prstGeom prst="rect">
            <a:avLst/>
          </a:prstGeom>
          <a:noFill/>
          <a:ln w="9525">
            <a:noFill/>
          </a:ln>
        </p:spPr>
      </p:pic>
      <p:sp>
        <p:nvSpPr>
          <p:cNvPr id="2" name="Title 1"/>
          <p:cNvSpPr>
            <a:spLocks noGrp="1"/>
          </p:cNvSpPr>
          <p:nvPr>
            <p:ph type="title"/>
          </p:nvPr>
        </p:nvSpPr>
        <p:spPr>
          <a:xfrm>
            <a:off x="2538413" y="883920"/>
            <a:ext cx="7731125" cy="3799840"/>
          </a:xfrm>
        </p:spPr>
        <p:txBody>
          <a:bodyPr vert="horz" lIns="182880" tIns="182880" rIns="182880" bIns="182880" rtlCol="0" anchor="ctr">
            <a:normAutofit fontScale="90000"/>
          </a:bodyPr>
          <a:lstStyle/>
          <a:p>
            <a:pPr marL="0" marR="0" lvl="0" indent="0" algn="ctr" defTabSz="914400" rtl="0" eaLnBrk="1" fontAlgn="auto" latinLnBrk="0" hangingPunct="1">
              <a:lnSpc>
                <a:spcPct val="90000"/>
              </a:lnSpc>
              <a:spcBef>
                <a:spcPct val="0"/>
              </a:spcBef>
              <a:spcAft>
                <a:spcPts val="0"/>
              </a:spcAft>
              <a:buClrTx/>
              <a:buSzTx/>
              <a:buFontTx/>
              <a:buNone/>
              <a:defRPr/>
            </a:pPr>
            <a:br>
              <a:rPr kumimoji="0" lang="en-US" sz="4800" b="1" i="0" u="none" strike="noStrike" kern="1200" cap="all" spc="200" normalizeH="0" baseline="0" noProof="0" dirty="0">
                <a:ln>
                  <a:noFill/>
                </a:ln>
                <a:solidFill>
                  <a:schemeClr val="accent1">
                    <a:lumMod val="75000"/>
                  </a:schemeClr>
                </a:solidFill>
                <a:effectLst/>
                <a:uLnTx/>
                <a:uFillTx/>
                <a:latin typeface="+mj-lt"/>
                <a:ea typeface="+mj-ea"/>
                <a:cs typeface="+mj-cs"/>
              </a:rPr>
            </a:br>
            <a:br>
              <a:rPr kumimoji="0" lang="en-US" sz="4800" b="1" i="0" u="none" strike="noStrike" kern="1200" cap="all" spc="200" normalizeH="0" baseline="0" noProof="0" dirty="0">
                <a:ln>
                  <a:noFill/>
                </a:ln>
                <a:solidFill>
                  <a:schemeClr val="accent1">
                    <a:lumMod val="75000"/>
                  </a:schemeClr>
                </a:solidFill>
                <a:effectLst/>
                <a:uLnTx/>
                <a:uFillTx/>
                <a:latin typeface="+mj-lt"/>
                <a:ea typeface="+mj-ea"/>
                <a:cs typeface="+mj-cs"/>
              </a:rPr>
            </a:br>
            <a:r>
              <a:rPr kumimoji="0" lang="en-US" sz="4800" b="1" i="0" u="none" strike="noStrike" kern="1200" cap="all" spc="200" normalizeH="0" baseline="0" noProof="0" dirty="0" err="1">
                <a:ln>
                  <a:noFill/>
                </a:ln>
                <a:solidFill>
                  <a:schemeClr val="accent1">
                    <a:lumMod val="75000"/>
                  </a:schemeClr>
                </a:solidFill>
                <a:effectLst/>
                <a:uLnTx/>
                <a:uFillTx/>
                <a:latin typeface="+mj-lt"/>
                <a:ea typeface="+mj-ea"/>
                <a:cs typeface="+mj-cs"/>
              </a:rPr>
              <a:t>Kongoi</a:t>
            </a:r>
            <a:r>
              <a:rPr kumimoji="0" lang="en-US" sz="4800" b="1" i="0" u="none" strike="noStrike" kern="1200" cap="all" spc="200" normalizeH="0" baseline="0" noProof="0" dirty="0">
                <a:ln>
                  <a:noFill/>
                </a:ln>
                <a:solidFill>
                  <a:schemeClr val="accent1">
                    <a:lumMod val="75000"/>
                  </a:schemeClr>
                </a:solidFill>
                <a:effectLst/>
                <a:uLnTx/>
                <a:uFillTx/>
                <a:latin typeface="+mj-lt"/>
                <a:ea typeface="+mj-ea"/>
                <a:cs typeface="+mj-cs"/>
              </a:rPr>
              <a:t> missing! </a:t>
            </a:r>
            <a:br>
              <a:rPr kumimoji="0" lang="en-US" sz="4800" b="1" i="0" u="none" strike="noStrike" kern="1200" cap="all" spc="200" normalizeH="0" baseline="0" noProof="0" dirty="0">
                <a:ln>
                  <a:noFill/>
                </a:ln>
                <a:solidFill>
                  <a:schemeClr val="accent1">
                    <a:lumMod val="75000"/>
                  </a:schemeClr>
                </a:solidFill>
                <a:effectLst/>
                <a:uLnTx/>
                <a:uFillTx/>
                <a:latin typeface="+mj-lt"/>
                <a:ea typeface="+mj-ea"/>
                <a:cs typeface="+mj-cs"/>
              </a:rPr>
            </a:br>
            <a:r>
              <a:rPr kumimoji="0" lang="en-US" sz="4800" b="1" i="0" u="none" strike="noStrike" kern="1200" cap="all" spc="200" normalizeH="0" baseline="0" noProof="0" dirty="0" err="1">
                <a:ln>
                  <a:noFill/>
                </a:ln>
                <a:solidFill>
                  <a:schemeClr val="accent1">
                    <a:lumMod val="75000"/>
                  </a:schemeClr>
                </a:solidFill>
                <a:effectLst/>
                <a:uLnTx/>
                <a:uFillTx/>
                <a:latin typeface="+mj-lt"/>
                <a:ea typeface="+mj-ea"/>
                <a:cs typeface="+mj-cs"/>
              </a:rPr>
              <a:t>ASANtE</a:t>
            </a:r>
            <a:r>
              <a:rPr kumimoji="0" lang="en-US" sz="4800" b="1" i="0" u="none" strike="noStrike" kern="1200" cap="all" spc="200" normalizeH="0" baseline="0" noProof="0" dirty="0">
                <a:ln>
                  <a:noFill/>
                </a:ln>
                <a:solidFill>
                  <a:schemeClr val="accent1">
                    <a:lumMod val="75000"/>
                  </a:schemeClr>
                </a:solidFill>
                <a:effectLst/>
                <a:uLnTx/>
                <a:uFillTx/>
                <a:latin typeface="+mj-lt"/>
                <a:ea typeface="+mj-ea"/>
                <a:cs typeface="+mj-cs"/>
              </a:rPr>
              <a:t> SANA!</a:t>
            </a:r>
            <a:br>
              <a:rPr kumimoji="0" lang="en-US" sz="2800" b="0" i="0" u="none" strike="noStrike" kern="1200" cap="all" spc="200" normalizeH="0" baseline="0" noProof="0" dirty="0">
                <a:ln>
                  <a:noFill/>
                </a:ln>
                <a:solidFill>
                  <a:schemeClr val="accent1">
                    <a:lumMod val="75000"/>
                  </a:schemeClr>
                </a:solidFill>
                <a:effectLst/>
                <a:uLnTx/>
                <a:uFillTx/>
                <a:latin typeface="+mj-lt"/>
                <a:ea typeface="+mj-ea"/>
                <a:cs typeface="+mj-cs"/>
              </a:rPr>
            </a:br>
            <a:r>
              <a:rPr kumimoji="0" lang="en-US" sz="4800" b="1" i="0" u="none" strike="noStrike" kern="1200" cap="all" spc="200" normalizeH="0" baseline="0" noProof="0" dirty="0">
                <a:ln>
                  <a:noFill/>
                </a:ln>
                <a:solidFill>
                  <a:schemeClr val="accent1">
                    <a:lumMod val="75000"/>
                  </a:schemeClr>
                </a:solidFill>
                <a:effectLst/>
                <a:uLnTx/>
                <a:uFillTx/>
                <a:latin typeface="+mj-lt"/>
                <a:ea typeface="+mj-ea"/>
                <a:cs typeface="+mj-cs"/>
              </a:rPr>
              <a:t>Thank you!!</a:t>
            </a:r>
            <a:br>
              <a:rPr kumimoji="0" lang="en-US" sz="2800" b="0" i="0" u="none" strike="noStrike" kern="1200" cap="all" spc="200" normalizeH="0" baseline="0" noProof="0" dirty="0">
                <a:ln>
                  <a:noFill/>
                </a:ln>
                <a:solidFill>
                  <a:schemeClr val="tx1">
                    <a:lumMod val="85000"/>
                    <a:lumOff val="15000"/>
                  </a:schemeClr>
                </a:solidFill>
                <a:effectLst/>
                <a:uLnTx/>
                <a:uFillTx/>
                <a:latin typeface="+mj-lt"/>
                <a:ea typeface="+mj-ea"/>
                <a:cs typeface="+mj-cs"/>
              </a:rPr>
            </a:br>
            <a:br>
              <a:rPr kumimoji="0" lang="en-US" sz="2800" b="0" i="0" u="none" strike="noStrike" kern="1200" cap="all" spc="200" normalizeH="0" baseline="0" noProof="0" dirty="0">
                <a:ln>
                  <a:noFill/>
                </a:ln>
                <a:solidFill>
                  <a:schemeClr val="tx1">
                    <a:lumMod val="85000"/>
                    <a:lumOff val="15000"/>
                  </a:schemeClr>
                </a:solidFill>
                <a:effectLst/>
                <a:uLnTx/>
                <a:uFillTx/>
                <a:latin typeface="+mj-lt"/>
                <a:ea typeface="+mj-ea"/>
                <a:cs typeface="+mj-cs"/>
              </a:rPr>
            </a:br>
            <a:br>
              <a:rPr kumimoji="0" lang="en-US" sz="2800" b="0" i="0" u="none" strike="noStrike" kern="1200" cap="all" spc="200" normalizeH="0" baseline="0" noProof="0" dirty="0">
                <a:ln>
                  <a:noFill/>
                </a:ln>
                <a:solidFill>
                  <a:schemeClr val="tx1">
                    <a:lumMod val="85000"/>
                    <a:lumOff val="15000"/>
                  </a:schemeClr>
                </a:solidFill>
                <a:effectLst/>
                <a:uLnTx/>
                <a:uFillTx/>
                <a:latin typeface="+mj-lt"/>
                <a:ea typeface="+mj-ea"/>
                <a:cs typeface="+mj-cs"/>
              </a:rPr>
            </a:br>
            <a:br>
              <a:rPr kumimoji="0" lang="en-US" sz="2800" b="0" i="0" u="none" strike="noStrike" kern="1200" cap="all" spc="200" normalizeH="0" baseline="0" noProof="0" dirty="0">
                <a:ln>
                  <a:noFill/>
                </a:ln>
                <a:solidFill>
                  <a:schemeClr val="tx1">
                    <a:lumMod val="85000"/>
                    <a:lumOff val="15000"/>
                  </a:schemeClr>
                </a:solidFill>
                <a:effectLst/>
                <a:uLnTx/>
                <a:uFillTx/>
                <a:latin typeface="+mj-lt"/>
                <a:ea typeface="+mj-ea"/>
                <a:cs typeface="+mj-cs"/>
              </a:rPr>
            </a:br>
            <a:endParaRPr kumimoji="0" lang="en-US" sz="2800" b="0" i="0" u="none" strike="noStrike" kern="1200" cap="all" spc="200" normalizeH="0" baseline="0" noProof="0" dirty="0">
              <a:ln>
                <a:noFill/>
              </a:ln>
              <a:solidFill>
                <a:schemeClr val="tx1">
                  <a:lumMod val="85000"/>
                  <a:lumOff val="15000"/>
                </a:schemeClr>
              </a:solidFill>
              <a:effectLst/>
              <a:uLnTx/>
              <a:uFillTx/>
              <a:latin typeface="+mj-lt"/>
              <a:ea typeface="+mj-ea"/>
              <a:cs typeface="+mj-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noProof="0" dirty="0">
                <a:ln>
                  <a:noFill/>
                </a:ln>
                <a:solidFill>
                  <a:schemeClr val="accent1"/>
                </a:solidFill>
                <a:effectLst/>
                <a:uLnTx/>
                <a:uFillTx/>
                <a:sym typeface="+mn-ea"/>
              </a:rPr>
              <a:t>Climate Action &amp; SDGs Overview for libraries</a:t>
            </a:r>
            <a:endParaRPr lang="en-US"/>
          </a:p>
        </p:txBody>
      </p:sp>
      <p:sp>
        <p:nvSpPr>
          <p:cNvPr id="5" name="Content Placeholder 4"/>
          <p:cNvSpPr>
            <a:spLocks noGrp="1"/>
          </p:cNvSpPr>
          <p:nvPr>
            <p:ph sz="half" idx="1"/>
          </p:nvPr>
        </p:nvSpPr>
        <p:spPr>
          <a:xfrm>
            <a:off x="1581785" y="2480310"/>
            <a:ext cx="4271645" cy="3752215"/>
          </a:xfrm>
        </p:spPr>
        <p:txBody>
          <a:bodyPr/>
          <a:lstStyle/>
          <a:p>
            <a:pPr>
              <a:buFont typeface="Wingdings" panose="05000000000000000000" pitchFamily="2" charset="2"/>
              <a:buChar char="q"/>
            </a:pPr>
            <a:r>
              <a:rPr lang="en-GB" altLang="x-none" sz="2800" dirty="0">
                <a:latin typeface="Arial Narrow" panose="020B0606020202030204" pitchFamily="34" charset="0"/>
                <a:sym typeface="+mn-ea"/>
              </a:rPr>
              <a:t>C</a:t>
            </a:r>
            <a:r>
              <a:rPr lang="en-GB" altLang="x-none" sz="2400" dirty="0">
                <a:latin typeface="+mj-lt"/>
                <a:cs typeface="+mj-lt"/>
                <a:sym typeface="+mn-ea"/>
              </a:rPr>
              <a:t>limate Action SDG 13 </a:t>
            </a:r>
            <a:endParaRPr sz="2400" dirty="0">
              <a:latin typeface="+mj-lt"/>
              <a:cs typeface="+mj-lt"/>
            </a:endParaRPr>
          </a:p>
          <a:p>
            <a:pPr>
              <a:buFont typeface="Wingdings" panose="05000000000000000000" pitchFamily="2" charset="2"/>
              <a:buChar char="q"/>
            </a:pPr>
            <a:r>
              <a:rPr lang="en-GB" altLang="x-none" sz="2400" dirty="0">
                <a:latin typeface="+mj-lt"/>
                <a:cs typeface="+mj-lt"/>
                <a:sym typeface="+mn-ea"/>
              </a:rPr>
              <a:t>Cross-cutting relevance of libraries to other SDGs ( 4, </a:t>
            </a:r>
            <a:r>
              <a:rPr lang="en-US" altLang="en-GB" sz="2400" dirty="0">
                <a:latin typeface="+mj-lt"/>
                <a:cs typeface="+mj-lt"/>
                <a:sym typeface="+mn-ea"/>
              </a:rPr>
              <a:t>11,</a:t>
            </a:r>
            <a:r>
              <a:rPr lang="en-GB" altLang="x-none" sz="2400" dirty="0">
                <a:latin typeface="+mj-lt"/>
                <a:cs typeface="+mj-lt"/>
                <a:sym typeface="+mn-ea"/>
              </a:rPr>
              <a:t> 17)</a:t>
            </a:r>
            <a:endParaRPr sz="2400" dirty="0">
              <a:latin typeface="+mj-lt"/>
              <a:cs typeface="+mj-lt"/>
            </a:endParaRPr>
          </a:p>
          <a:p>
            <a:pPr>
              <a:buFont typeface="Wingdings" panose="05000000000000000000" pitchFamily="2" charset="2"/>
              <a:buChar char="q"/>
            </a:pPr>
            <a:r>
              <a:rPr lang="en-GB" altLang="x-none" sz="2400" dirty="0">
                <a:latin typeface="+mj-lt"/>
                <a:cs typeface="+mj-lt"/>
                <a:sym typeface="+mn-ea"/>
              </a:rPr>
              <a:t>Libraries as enablers of community resilience and knowledge equity</a:t>
            </a:r>
            <a:endParaRPr sz="2400" dirty="0">
              <a:latin typeface="+mj-lt"/>
              <a:cs typeface="+mj-lt"/>
            </a:endParaRPr>
          </a:p>
          <a:p>
            <a:pPr marL="0" indent="0">
              <a:buNone/>
            </a:pPr>
            <a:endParaRPr lang="en-US" sz="2400">
              <a:latin typeface="+mj-lt"/>
              <a:cs typeface="+mj-lt"/>
            </a:endParaRPr>
          </a:p>
        </p:txBody>
      </p:sp>
      <p:pic>
        <p:nvPicPr>
          <p:cNvPr id="8" name="Content Placeholder 7"/>
          <p:cNvPicPr>
            <a:picLocks noGrp="1" noChangeAspect="1"/>
          </p:cNvPicPr>
          <p:nvPr>
            <p:ph sz="half" idx="2"/>
          </p:nvPr>
        </p:nvPicPr>
        <p:blipFill>
          <a:blip r:embed="rId2"/>
          <a:stretch>
            <a:fillRect/>
          </a:stretch>
        </p:blipFill>
        <p:spPr>
          <a:xfrm>
            <a:off x="6684010" y="2637790"/>
            <a:ext cx="2366010" cy="1913890"/>
          </a:xfrm>
          <a:prstGeom prst="rect">
            <a:avLst/>
          </a:prstGeom>
        </p:spPr>
      </p:pic>
      <p:pic>
        <p:nvPicPr>
          <p:cNvPr id="9" name="Picture 8"/>
          <p:cNvPicPr>
            <a:picLocks noChangeAspect="1"/>
          </p:cNvPicPr>
          <p:nvPr/>
        </p:nvPicPr>
        <p:blipFill>
          <a:blip r:embed="rId3"/>
          <a:stretch>
            <a:fillRect/>
          </a:stretch>
        </p:blipFill>
        <p:spPr>
          <a:xfrm>
            <a:off x="9050020" y="2637155"/>
            <a:ext cx="2153285" cy="2010410"/>
          </a:xfrm>
          <a:prstGeom prst="rect">
            <a:avLst/>
          </a:prstGeom>
        </p:spPr>
      </p:pic>
      <p:pic>
        <p:nvPicPr>
          <p:cNvPr id="10" name="Picture 9"/>
          <p:cNvPicPr>
            <a:picLocks noChangeAspect="1"/>
          </p:cNvPicPr>
          <p:nvPr/>
        </p:nvPicPr>
        <p:blipFill>
          <a:blip r:embed="rId4"/>
          <a:stretch>
            <a:fillRect/>
          </a:stretch>
        </p:blipFill>
        <p:spPr>
          <a:xfrm>
            <a:off x="6442710" y="4647565"/>
            <a:ext cx="2607310" cy="1922145"/>
          </a:xfrm>
          <a:prstGeom prst="rect">
            <a:avLst/>
          </a:prstGeom>
        </p:spPr>
      </p:pic>
      <p:pic>
        <p:nvPicPr>
          <p:cNvPr id="11" name="Picture 10"/>
          <p:cNvPicPr/>
          <p:nvPr/>
        </p:nvPicPr>
        <p:blipFill>
          <a:blip r:embed="rId5"/>
          <a:stretch>
            <a:fillRect/>
          </a:stretch>
        </p:blipFill>
        <p:spPr>
          <a:xfrm>
            <a:off x="9050020" y="4647565"/>
            <a:ext cx="2153285" cy="192214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p:cNvPicPr>
          <p:nvPr/>
        </p:nvPicPr>
        <p:blipFill>
          <a:blip r:embed="rId3"/>
          <a:stretch>
            <a:fillRect/>
          </a:stretch>
        </p:blipFill>
        <p:spPr>
          <a:xfrm>
            <a:off x="-582612" y="-23812"/>
            <a:ext cx="16059150" cy="7332662"/>
          </a:xfrm>
          <a:prstGeom prst="rect">
            <a:avLst/>
          </a:prstGeom>
          <a:noFill/>
          <a:ln w="9525">
            <a:noFill/>
          </a:ln>
        </p:spPr>
      </p:pic>
      <p:pic>
        <p:nvPicPr>
          <p:cNvPr id="7171" name="Picture 4"/>
          <p:cNvPicPr>
            <a:picLocks noChangeAspect="1"/>
          </p:cNvPicPr>
          <p:nvPr/>
        </p:nvPicPr>
        <p:blipFill>
          <a:blip r:embed="rId3"/>
          <a:stretch>
            <a:fillRect/>
          </a:stretch>
        </p:blipFill>
        <p:spPr>
          <a:xfrm>
            <a:off x="7475220" y="2326958"/>
            <a:ext cx="5829300" cy="3076575"/>
          </a:xfrm>
          <a:prstGeom prst="rect">
            <a:avLst/>
          </a:prstGeom>
          <a:noFill/>
          <a:ln w="9525">
            <a:noFill/>
          </a:ln>
        </p:spPr>
      </p:pic>
      <p:sp>
        <p:nvSpPr>
          <p:cNvPr id="2" name="Title 1"/>
          <p:cNvSpPr>
            <a:spLocks noGrp="1"/>
          </p:cNvSpPr>
          <p:nvPr>
            <p:ph type="title"/>
          </p:nvPr>
        </p:nvSpPr>
        <p:spPr>
          <a:xfrm>
            <a:off x="4054475" y="71438"/>
            <a:ext cx="7151688" cy="1087438"/>
          </a:xfrm>
          <a:ln>
            <a:noFill/>
          </a:ln>
        </p:spPr>
        <p:txBody>
          <a:bodyPr vert="horz" lIns="182880" tIns="182880" rIns="182880" bIns="182880" rtlCol="0" anchor="ctr">
            <a:normAutofit fontScale="90000"/>
          </a:bodyPr>
          <a:lstStyle/>
          <a:p>
            <a:pPr marL="0" marR="0" lvl="0" indent="0" algn="ctr" defTabSz="914400" rtl="0" eaLnBrk="1" fontAlgn="auto" latinLnBrk="0" hangingPunct="1">
              <a:lnSpc>
                <a:spcPct val="90000"/>
              </a:lnSpc>
              <a:spcBef>
                <a:spcPct val="0"/>
              </a:spcBef>
              <a:spcAft>
                <a:spcPts val="0"/>
              </a:spcAft>
              <a:buClrTx/>
              <a:buSzTx/>
              <a:buFontTx/>
              <a:buNone/>
              <a:defRPr/>
            </a:pPr>
            <a:br>
              <a:rPr kumimoji="0" lang="en-US" sz="2800" b="1" i="0" u="none" strike="noStrike" kern="1200" cap="all" spc="200" normalizeH="0" baseline="0" noProof="0" dirty="0">
                <a:ln>
                  <a:noFill/>
                </a:ln>
                <a:solidFill>
                  <a:schemeClr val="accent1"/>
                </a:solidFill>
                <a:effectLst/>
                <a:uLnTx/>
                <a:uFillTx/>
                <a:latin typeface="+mj-lt"/>
                <a:ea typeface="+mj-ea"/>
                <a:cs typeface="+mj-cs"/>
              </a:rPr>
            </a:br>
            <a:r>
              <a:rPr kumimoji="0" lang="en-US" sz="2800" b="1" i="0" u="none" strike="noStrike" kern="1200" cap="all" spc="200" normalizeH="0" baseline="0" noProof="0" dirty="0">
                <a:ln>
                  <a:noFill/>
                </a:ln>
                <a:solidFill>
                  <a:schemeClr val="accent1"/>
                </a:solidFill>
                <a:effectLst/>
                <a:uLnTx/>
                <a:uFillTx/>
                <a:latin typeface="+mj-lt"/>
                <a:ea typeface="+mj-ea"/>
                <a:cs typeface="+mj-cs"/>
              </a:rPr>
              <a:t>The Transformative Role of Libraries</a:t>
            </a:r>
          </a:p>
        </p:txBody>
      </p:sp>
      <p:sp>
        <p:nvSpPr>
          <p:cNvPr id="7173" name="Content Placeholder 2"/>
          <p:cNvSpPr>
            <a:spLocks noGrp="1"/>
          </p:cNvSpPr>
          <p:nvPr>
            <p:ph idx="1"/>
          </p:nvPr>
        </p:nvSpPr>
        <p:spPr>
          <a:xfrm>
            <a:off x="0" y="1480820"/>
            <a:ext cx="7099300" cy="5074920"/>
          </a:xfrm>
          <a:solidFill>
            <a:schemeClr val="bg1">
              <a:alpha val="100000"/>
            </a:schemeClr>
          </a:solidFill>
        </p:spPr>
        <p:txBody>
          <a:bodyPr vert="horz" wrap="square" lIns="91440" tIns="45720" rIns="91440" bIns="45720" anchor="t" anchorCtr="0"/>
          <a:lstStyle/>
          <a:p>
            <a:pPr>
              <a:buFont typeface="Wingdings" panose="05000000000000000000" pitchFamily="2" charset="2"/>
              <a:buChar char="v"/>
            </a:pPr>
            <a:r>
              <a:rPr sz="3600" dirty="0">
                <a:latin typeface="Arial Narrow" panose="020B0606020202030204" pitchFamily="34" charset="0"/>
              </a:rPr>
              <a:t>Access to Information: Climate data, </a:t>
            </a:r>
            <a:r>
              <a:rPr lang="en-US" sz="3600" dirty="0">
                <a:latin typeface="Arial Narrow" panose="020B0606020202030204" pitchFamily="34" charset="0"/>
              </a:rPr>
              <a:t>  </a:t>
            </a:r>
            <a:r>
              <a:rPr sz="3600" dirty="0">
                <a:latin typeface="Arial Narrow" panose="020B0606020202030204" pitchFamily="34" charset="0"/>
              </a:rPr>
              <a:t>research, indigenous knowledge</a:t>
            </a:r>
          </a:p>
          <a:p>
            <a:pPr>
              <a:buFont typeface="Wingdings" panose="05000000000000000000" pitchFamily="2" charset="2"/>
              <a:buChar char="v"/>
            </a:pPr>
            <a:r>
              <a:rPr sz="3600" dirty="0">
                <a:latin typeface="Arial Narrow" panose="020B0606020202030204" pitchFamily="34" charset="0"/>
              </a:rPr>
              <a:t>Capacity Building: Training </a:t>
            </a:r>
            <a:r>
              <a:rPr lang="en-US" sz="3600" dirty="0">
                <a:latin typeface="Arial Narrow" panose="020B0606020202030204" pitchFamily="34" charset="0"/>
              </a:rPr>
              <a:t>c</a:t>
            </a:r>
            <a:r>
              <a:rPr sz="3600" dirty="0">
                <a:latin typeface="Arial Narrow" panose="020B0606020202030204" pitchFamily="34" charset="0"/>
              </a:rPr>
              <a:t>ommunities on sustainability practices</a:t>
            </a:r>
          </a:p>
          <a:p>
            <a:pPr>
              <a:buFont typeface="Wingdings" panose="05000000000000000000" pitchFamily="2" charset="2"/>
              <a:buChar char="v"/>
            </a:pPr>
            <a:r>
              <a:rPr sz="3600" dirty="0">
                <a:latin typeface="Arial Narrow" panose="020B0606020202030204" pitchFamily="34" charset="0"/>
              </a:rPr>
              <a:t>Advocacy &amp; Awareness: Campaigns exhibitions, dialogues</a:t>
            </a:r>
          </a:p>
          <a:p>
            <a:pPr>
              <a:buFont typeface="Wingdings" panose="05000000000000000000" pitchFamily="2" charset="2"/>
              <a:buChar char="v"/>
            </a:pPr>
            <a:r>
              <a:rPr sz="3600" dirty="0">
                <a:latin typeface="Arial Narrow" panose="020B0606020202030204" pitchFamily="34" charset="0"/>
              </a:rPr>
              <a:t>Innovation Spaces: Makerspaces, digital labs for green solutions</a:t>
            </a:r>
          </a:p>
        </p:txBody>
      </p:sp>
      <p:pic>
        <p:nvPicPr>
          <p:cNvPr id="5" name="Content Placeholder 4"/>
          <p:cNvPicPr>
            <a:picLocks noGrp="1" noChangeAspect="1"/>
          </p:cNvPicPr>
          <p:nvPr>
            <p:ph sz="half" idx="2"/>
          </p:nvPr>
        </p:nvPicPr>
        <p:blipFill>
          <a:blip r:embed="rId4"/>
          <a:stretch>
            <a:fillRect/>
          </a:stretch>
        </p:blipFill>
        <p:spPr>
          <a:xfrm>
            <a:off x="7369175" y="1480185"/>
            <a:ext cx="5934710" cy="5074920"/>
          </a:xfrm>
          <a:prstGeom prst="rect">
            <a:avLst/>
          </a:prstGeom>
        </p:spPr>
      </p:pic>
    </p:spTree>
  </p:cSld>
  <p:clrMapOvr>
    <a:masterClrMapping/>
  </p:clrMapOvr>
  <p:transition spd="slow" advTm="40248"/>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500" y="220663"/>
            <a:ext cx="6499225" cy="598488"/>
          </a:xfrm>
          <a:ln>
            <a:noFill/>
          </a:ln>
        </p:spPr>
        <p:txBody>
          <a:bodyPr vert="horz" lIns="182880" tIns="182880" rIns="182880" bIns="182880" rtlCol="0" anchor="ctr">
            <a:normAutofit fontScale="90000"/>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2800" b="1" i="0" u="none" strike="noStrike" kern="1200" cap="all" spc="200" normalizeH="0" baseline="0" noProof="0" dirty="0">
                <a:ln>
                  <a:noFill/>
                </a:ln>
                <a:solidFill>
                  <a:schemeClr val="accent1"/>
                </a:solidFill>
                <a:effectLst/>
                <a:uLnTx/>
                <a:uFillTx/>
                <a:latin typeface="+mj-lt"/>
                <a:ea typeface="+mj-ea"/>
                <a:cs typeface="+mj-cs"/>
              </a:rPr>
              <a:t>African Context</a:t>
            </a:r>
          </a:p>
        </p:txBody>
      </p:sp>
      <p:sp>
        <p:nvSpPr>
          <p:cNvPr id="3" name="Content Placeholder 2"/>
          <p:cNvSpPr>
            <a:spLocks noGrp="1"/>
          </p:cNvSpPr>
          <p:nvPr>
            <p:ph idx="1"/>
          </p:nvPr>
        </p:nvSpPr>
        <p:spPr>
          <a:xfrm>
            <a:off x="215900" y="819150"/>
            <a:ext cx="7229475" cy="6038850"/>
          </a:xfrm>
          <a:solidFill>
            <a:schemeClr val="accent4">
              <a:lumMod val="20000"/>
              <a:lumOff val="80000"/>
            </a:schemeClr>
          </a:solidFill>
        </p:spPr>
        <p:txBody>
          <a:bodyPr vert="horz" lIns="91440" tIns="45720" rIns="91440" bIns="45720" rtlCol="0">
            <a:noAutofit/>
          </a:bodyPr>
          <a:lstStyle/>
          <a:p>
            <a:pPr marL="228600" marR="0" lvl="0" indent="-228600" algn="l"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ü"/>
              <a:defRPr/>
            </a:pPr>
            <a:r>
              <a:rPr kumimoji="0" lang="en-US" sz="2400" b="0" i="0" u="none" strike="noStrike" kern="1200" cap="none" spc="0" normalizeH="0" baseline="0" noProof="0" dirty="0">
                <a:ln>
                  <a:noFill/>
                </a:ln>
                <a:solidFill>
                  <a:schemeClr val="tx1">
                    <a:lumMod val="85000"/>
                    <a:lumOff val="15000"/>
                  </a:schemeClr>
                </a:solidFill>
                <a:effectLst/>
                <a:uLnTx/>
                <a:uFillTx/>
                <a:latin typeface="Gill Sans MT" panose="020B0502020104020203" pitchFamily="34" charset="0"/>
                <a:ea typeface="+mn-ea"/>
                <a:cs typeface="Gill Sans MT" panose="020B0502020104020203" pitchFamily="34" charset="0"/>
              </a:rPr>
              <a:t>Libraries as community anchors in rural and urban Africa</a:t>
            </a:r>
          </a:p>
          <a:p>
            <a:pPr marL="228600" marR="0" lvl="0" indent="-228600" algn="l"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ü"/>
              <a:defRPr/>
            </a:pPr>
            <a:r>
              <a:rPr kumimoji="0" lang="en-US" sz="2400" b="0" i="0" u="none" strike="noStrike" kern="1200" cap="none" spc="0" normalizeH="0" baseline="0" noProof="0" dirty="0">
                <a:ln>
                  <a:noFill/>
                </a:ln>
                <a:solidFill>
                  <a:schemeClr val="tx1">
                    <a:lumMod val="85000"/>
                    <a:lumOff val="15000"/>
                  </a:schemeClr>
                </a:solidFill>
                <a:effectLst/>
                <a:uLnTx/>
                <a:uFillTx/>
                <a:latin typeface="Gill Sans MT" panose="020B0502020104020203" pitchFamily="34" charset="0"/>
                <a:ea typeface="+mn-ea"/>
                <a:cs typeface="Gill Sans MT" panose="020B0502020104020203" pitchFamily="34" charset="0"/>
              </a:rPr>
              <a:t>Integration of traditional knowledge with modern science</a:t>
            </a:r>
          </a:p>
          <a:p>
            <a:pPr marL="228600" marR="0" lvl="0" indent="-228600" algn="l"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ü"/>
              <a:defRPr/>
            </a:pPr>
            <a:r>
              <a:rPr kumimoji="0" lang="en-US" sz="2400" b="0" i="0" u="none" strike="noStrike" kern="1200" cap="none" spc="0" normalizeH="0" baseline="0" noProof="0" dirty="0">
                <a:ln>
                  <a:noFill/>
                </a:ln>
                <a:solidFill>
                  <a:schemeClr val="tx1">
                    <a:lumMod val="85000"/>
                    <a:lumOff val="15000"/>
                  </a:schemeClr>
                </a:solidFill>
                <a:effectLst/>
                <a:uLnTx/>
                <a:uFillTx/>
                <a:latin typeface="Gill Sans MT" panose="020B0502020104020203" pitchFamily="34" charset="0"/>
                <a:ea typeface="+mn-ea"/>
                <a:cs typeface="Gill Sans MT" panose="020B0502020104020203" pitchFamily="34" charset="0"/>
              </a:rPr>
              <a:t>Partnerships with governments, NGOs, and universities</a:t>
            </a:r>
          </a:p>
          <a:p>
            <a:pPr marL="0" marR="0" lvl="0" indent="0" algn="l"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None/>
              <a:defRPr/>
            </a:pPr>
            <a:r>
              <a:rPr kumimoji="0" lang="en-US" sz="2400" b="1" i="0" u="none" strike="noStrike" kern="1200" cap="none" spc="0" normalizeH="0" baseline="0" noProof="0" dirty="0">
                <a:ln>
                  <a:noFill/>
                </a:ln>
                <a:solidFill>
                  <a:schemeClr val="tx1">
                    <a:lumMod val="85000"/>
                    <a:lumOff val="15000"/>
                  </a:schemeClr>
                </a:solidFill>
                <a:effectLst/>
                <a:uLnTx/>
                <a:uFillTx/>
                <a:latin typeface="Gill Sans MT" panose="020B0502020104020203" pitchFamily="34" charset="0"/>
                <a:ea typeface="+mn-ea"/>
                <a:cs typeface="Gill Sans MT" panose="020B0502020104020203" pitchFamily="34" charset="0"/>
              </a:rPr>
              <a:t>Case studies/Examples:</a:t>
            </a:r>
            <a:r>
              <a:rPr kumimoji="0" lang="en-US" sz="2400" b="0" i="0" u="none" strike="noStrike" kern="1200" cap="none" spc="0" normalizeH="0" baseline="0" noProof="0" dirty="0">
                <a:ln>
                  <a:noFill/>
                </a:ln>
                <a:solidFill>
                  <a:schemeClr val="tx1">
                    <a:lumMod val="85000"/>
                    <a:lumOff val="15000"/>
                  </a:schemeClr>
                </a:solidFill>
                <a:effectLst/>
                <a:uLnTx/>
                <a:uFillTx/>
                <a:latin typeface="Gill Sans MT" panose="020B0502020104020203" pitchFamily="34" charset="0"/>
                <a:ea typeface="+mn-ea"/>
                <a:cs typeface="Gill Sans MT" panose="020B0502020104020203" pitchFamily="34" charset="0"/>
              </a:rPr>
              <a:t>.</a:t>
            </a:r>
          </a:p>
          <a:p>
            <a:pPr marR="0" lvl="0" algn="l" defTabSz="914400" rtl="0" eaLnBrk="1" fontAlgn="auto" latinLnBrk="0" hangingPunct="1">
              <a:lnSpc>
                <a:spcPct val="100000"/>
              </a:lnSpc>
              <a:spcBef>
                <a:spcPts val="1000"/>
              </a:spcBef>
              <a:spcAft>
                <a:spcPts val="0"/>
              </a:spcAft>
              <a:buClr>
                <a:schemeClr val="accent2"/>
              </a:buClr>
              <a:buSzTx/>
              <a:buFont typeface="Wingdings" panose="05000000000000000000" charset="0"/>
              <a:buChar char="§"/>
              <a:defRPr/>
            </a:pPr>
            <a:r>
              <a:rPr kumimoji="0" lang="en-US" sz="2400" b="0" i="0" u="none" strike="noStrike" kern="1200" cap="none" spc="0" normalizeH="0" baseline="0" noProof="0" dirty="0">
                <a:ln>
                  <a:noFill/>
                </a:ln>
                <a:solidFill>
                  <a:schemeClr val="tx1">
                    <a:lumMod val="85000"/>
                    <a:lumOff val="15000"/>
                  </a:schemeClr>
                </a:solidFill>
                <a:effectLst/>
                <a:uLnTx/>
                <a:uFillTx/>
                <a:latin typeface="Gill Sans MT" panose="020B0502020104020203" pitchFamily="34" charset="0"/>
                <a:ea typeface="+mn-ea"/>
                <a:cs typeface="Gill Sans MT" panose="020B0502020104020203" pitchFamily="34" charset="0"/>
              </a:rPr>
              <a:t>Kenya National Library Service (KNLS) hosting climate literacy forums/corners, </a:t>
            </a:r>
            <a:r>
              <a:rPr kumimoji="0" lang="en-US" altLang="en-US" sz="2400" b="0" i="0" u="none" strike="noStrike" kern="1200" cap="none" spc="0" normalizeH="0" baseline="0" noProof="0" dirty="0">
                <a:ln>
                  <a:noFill/>
                </a:ln>
                <a:solidFill>
                  <a:schemeClr val="tx1">
                    <a:lumMod val="85000"/>
                    <a:lumOff val="15000"/>
                  </a:schemeClr>
                </a:solidFill>
                <a:effectLst/>
                <a:uLnTx/>
                <a:uFillTx/>
                <a:latin typeface="Gill Sans MT" panose="020B0502020104020203" pitchFamily="34" charset="0"/>
                <a:ea typeface="+mn-ea"/>
                <a:cs typeface="Gill Sans MT" panose="020B0502020104020203" pitchFamily="34" charset="0"/>
              </a:rPr>
              <a:t>e-motorcycle battery swapping stations</a:t>
            </a:r>
          </a:p>
          <a:p>
            <a:pPr marR="0" lvl="0" algn="l" defTabSz="914400" rtl="0" eaLnBrk="1" fontAlgn="auto" latinLnBrk="0" hangingPunct="1">
              <a:lnSpc>
                <a:spcPct val="100000"/>
              </a:lnSpc>
              <a:spcBef>
                <a:spcPts val="1000"/>
              </a:spcBef>
              <a:spcAft>
                <a:spcPts val="0"/>
              </a:spcAft>
              <a:buClr>
                <a:schemeClr val="accent2"/>
              </a:buClr>
              <a:buSzTx/>
              <a:defRPr/>
            </a:pPr>
            <a:r>
              <a:rPr kumimoji="0" lang="en-US" sz="2400" b="0" i="0" u="none" strike="noStrike" kern="1200" cap="none" spc="0" normalizeH="0" baseline="0" noProof="0" dirty="0">
                <a:ln>
                  <a:noFill/>
                </a:ln>
                <a:solidFill>
                  <a:schemeClr val="tx1">
                    <a:lumMod val="85000"/>
                    <a:lumOff val="15000"/>
                  </a:schemeClr>
                </a:solidFill>
                <a:effectLst/>
                <a:uLnTx/>
                <a:uFillTx/>
                <a:latin typeface="Gill Sans MT" panose="020B0502020104020203" pitchFamily="34" charset="0"/>
                <a:ea typeface="+mn-ea"/>
                <a:cs typeface="Gill Sans MT" panose="020B0502020104020203" pitchFamily="34" charset="0"/>
              </a:rPr>
              <a:t>South Africa’s community libraries- repair </a:t>
            </a:r>
            <a:r>
              <a:rPr kumimoji="0" lang="en-US" sz="2400" b="0" i="0" u="none" strike="noStrike" kern="1200" cap="none" spc="0" normalizeH="0" baseline="0" noProof="0" dirty="0" err="1">
                <a:ln>
                  <a:noFill/>
                </a:ln>
                <a:solidFill>
                  <a:schemeClr val="tx1">
                    <a:lumMod val="85000"/>
                    <a:lumOff val="15000"/>
                  </a:schemeClr>
                </a:solidFill>
                <a:effectLst/>
                <a:uLnTx/>
                <a:uFillTx/>
                <a:latin typeface="Gill Sans MT" panose="020B0502020104020203" pitchFamily="34" charset="0"/>
                <a:ea typeface="+mn-ea"/>
                <a:cs typeface="Gill Sans MT" panose="020B0502020104020203" pitchFamily="34" charset="0"/>
              </a:rPr>
              <a:t>cafe,Public</a:t>
            </a:r>
            <a:r>
              <a:rPr kumimoji="0" lang="en-US" sz="2400" b="0" i="0" u="none" strike="noStrike" kern="1200" cap="none" spc="0" normalizeH="0" baseline="0" noProof="0" dirty="0">
                <a:ln>
                  <a:noFill/>
                </a:ln>
                <a:solidFill>
                  <a:schemeClr val="tx1">
                    <a:lumMod val="85000"/>
                    <a:lumOff val="15000"/>
                  </a:schemeClr>
                </a:solidFill>
                <a:effectLst/>
                <a:uLnTx/>
                <a:uFillTx/>
                <a:latin typeface="Gill Sans MT" panose="020B0502020104020203" pitchFamily="34" charset="0"/>
                <a:ea typeface="+mn-ea"/>
                <a:cs typeface="Gill Sans MT" panose="020B0502020104020203" pitchFamily="34" charset="0"/>
              </a:rPr>
              <a:t> Earth Observatories </a:t>
            </a:r>
          </a:p>
          <a:p>
            <a:pPr marR="0" lvl="0" algn="l" defTabSz="914400" rtl="0" eaLnBrk="1" fontAlgn="auto" latinLnBrk="0" hangingPunct="1">
              <a:lnSpc>
                <a:spcPct val="100000"/>
              </a:lnSpc>
              <a:spcBef>
                <a:spcPts val="1000"/>
              </a:spcBef>
              <a:spcAft>
                <a:spcPts val="0"/>
              </a:spcAft>
              <a:buClr>
                <a:schemeClr val="accent2"/>
              </a:buClr>
              <a:buSzTx/>
              <a:defRPr/>
            </a:pPr>
            <a:r>
              <a:rPr kumimoji="0" lang="en-US" sz="2400" b="0" i="0" u="none" strike="noStrike" kern="1200" cap="none" spc="0" normalizeH="0" baseline="0" noProof="0" dirty="0">
                <a:ln>
                  <a:noFill/>
                </a:ln>
                <a:solidFill>
                  <a:schemeClr val="tx1">
                    <a:lumMod val="85000"/>
                    <a:lumOff val="15000"/>
                  </a:schemeClr>
                </a:solidFill>
                <a:effectLst/>
                <a:uLnTx/>
                <a:uFillTx/>
                <a:latin typeface="Gill Sans MT" panose="020B0502020104020203" pitchFamily="34" charset="0"/>
                <a:ea typeface="+mn-ea"/>
                <a:cs typeface="Gill Sans MT" panose="020B0502020104020203" pitchFamily="34" charset="0"/>
              </a:rPr>
              <a:t>Sierra Leone Climate </a:t>
            </a:r>
            <a:r>
              <a:rPr kumimoji="0" lang="en-US" sz="2400" b="0" i="0" u="none" strike="noStrike" kern="1200" cap="none" spc="0" normalizeH="0" baseline="0" noProof="0" dirty="0" err="1">
                <a:ln>
                  <a:noFill/>
                </a:ln>
                <a:solidFill>
                  <a:schemeClr val="tx1">
                    <a:lumMod val="85000"/>
                    <a:lumOff val="15000"/>
                  </a:schemeClr>
                </a:solidFill>
                <a:effectLst/>
                <a:uLnTx/>
                <a:uFillTx/>
                <a:latin typeface="Gill Sans MT" panose="020B0502020104020203" pitchFamily="34" charset="0"/>
                <a:ea typeface="+mn-ea"/>
                <a:cs typeface="Gill Sans MT" panose="020B0502020104020203" pitchFamily="34" charset="0"/>
              </a:rPr>
              <a:t>Assuarence</a:t>
            </a:r>
            <a:r>
              <a:rPr kumimoji="0" lang="en-US" sz="2400" b="0" i="0" u="none" strike="noStrike" kern="1200" cap="none" spc="0" normalizeH="0" baseline="0" noProof="0" dirty="0">
                <a:ln>
                  <a:noFill/>
                </a:ln>
                <a:solidFill>
                  <a:schemeClr val="tx1">
                    <a:lumMod val="85000"/>
                    <a:lumOff val="15000"/>
                  </a:schemeClr>
                </a:solidFill>
                <a:effectLst/>
                <a:uLnTx/>
                <a:uFillTx/>
                <a:latin typeface="Gill Sans MT" panose="020B0502020104020203" pitchFamily="34" charset="0"/>
                <a:ea typeface="+mn-ea"/>
                <a:cs typeface="Gill Sans MT" panose="020B0502020104020203" pitchFamily="34" charset="0"/>
              </a:rPr>
              <a:t> library program</a:t>
            </a:r>
          </a:p>
          <a:p>
            <a:pPr marL="228600" marR="0" lvl="0" indent="-228600" algn="just"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defRPr/>
            </a:pPr>
            <a:endParaRPr kumimoji="0" lang="en-US" altLang="en-US" sz="2400" b="0" i="0" u="none" strike="noStrike" kern="1200" cap="none" spc="0" normalizeH="0" baseline="0" noProof="0" dirty="0">
              <a:ln>
                <a:noFill/>
              </a:ln>
              <a:solidFill>
                <a:schemeClr val="tx1">
                  <a:lumMod val="85000"/>
                  <a:lumOff val="15000"/>
                </a:schemeClr>
              </a:solidFill>
              <a:effectLst/>
              <a:uLnTx/>
              <a:uFillTx/>
              <a:latin typeface="Gill Sans MT" panose="020B0502020104020203" pitchFamily="34" charset="0"/>
              <a:ea typeface="+mn-ea"/>
              <a:cs typeface="Gill Sans MT" panose="020B0502020104020203" pitchFamily="34" charset="0"/>
            </a:endParaRPr>
          </a:p>
        </p:txBody>
      </p:sp>
      <p:pic>
        <p:nvPicPr>
          <p:cNvPr id="8" name="Picture 7"/>
          <p:cNvPicPr>
            <a:picLocks noChangeAspect="1"/>
          </p:cNvPicPr>
          <p:nvPr/>
        </p:nvPicPr>
        <p:blipFill>
          <a:blip r:embed="rId3"/>
          <a:stretch>
            <a:fillRect/>
          </a:stretch>
        </p:blipFill>
        <p:spPr>
          <a:xfrm>
            <a:off x="7569200" y="4006215"/>
            <a:ext cx="4622800" cy="2851150"/>
          </a:xfrm>
          <a:prstGeom prst="rect">
            <a:avLst/>
          </a:prstGeom>
        </p:spPr>
      </p:pic>
      <p:pic>
        <p:nvPicPr>
          <p:cNvPr id="9" name="Picture 8"/>
          <p:cNvPicPr>
            <a:picLocks noChangeAspect="1"/>
          </p:cNvPicPr>
          <p:nvPr/>
        </p:nvPicPr>
        <p:blipFill>
          <a:blip r:embed="rId4"/>
          <a:stretch>
            <a:fillRect/>
          </a:stretch>
        </p:blipFill>
        <p:spPr>
          <a:xfrm>
            <a:off x="7569200" y="905510"/>
            <a:ext cx="4492625" cy="3200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9950" y="220663"/>
            <a:ext cx="6962775" cy="598488"/>
          </a:xfrm>
          <a:ln>
            <a:noFill/>
          </a:ln>
        </p:spPr>
        <p:txBody>
          <a:bodyPr vert="horz" lIns="182880" tIns="182880" rIns="182880" bIns="182880" rtlCol="0" anchor="ctr">
            <a:normAutofit fontScale="90000"/>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2800" b="1" i="0" u="none" strike="noStrike" kern="1200" cap="all" spc="200" normalizeH="0" baseline="0" noProof="0" dirty="0">
                <a:ln>
                  <a:noFill/>
                </a:ln>
                <a:solidFill>
                  <a:schemeClr val="accent1"/>
                </a:solidFill>
                <a:effectLst/>
                <a:uLnTx/>
                <a:uFillTx/>
                <a:latin typeface="+mj-lt"/>
                <a:ea typeface="+mj-ea"/>
                <a:cs typeface="+mj-cs"/>
              </a:rPr>
              <a:t>Green Library Infrastructure</a:t>
            </a:r>
          </a:p>
        </p:txBody>
      </p:sp>
      <p:sp>
        <p:nvSpPr>
          <p:cNvPr id="3" name="Content Placeholder 2"/>
          <p:cNvSpPr>
            <a:spLocks noGrp="1"/>
          </p:cNvSpPr>
          <p:nvPr>
            <p:ph idx="1"/>
          </p:nvPr>
        </p:nvSpPr>
        <p:spPr>
          <a:xfrm>
            <a:off x="461963" y="819150"/>
            <a:ext cx="6138863" cy="5815013"/>
          </a:xfrm>
          <a:solidFill>
            <a:schemeClr val="accent4">
              <a:lumMod val="20000"/>
              <a:lumOff val="80000"/>
            </a:schemeClr>
          </a:solidFill>
        </p:spPr>
        <p:txBody>
          <a:bodyPr vert="horz" lIns="91440" tIns="45720" rIns="91440" bIns="45720" rtlCol="0">
            <a:normAutofit fontScale="90000" lnSpcReduction="20000"/>
          </a:bodyPr>
          <a:lstStyle/>
          <a:p>
            <a:pPr marL="571500" marR="0" lvl="0" indent="-571500" algn="l" defTabSz="914400" rtl="0" eaLnBrk="1" fontAlgn="auto" latinLnBrk="0" hangingPunct="1">
              <a:lnSpc>
                <a:spcPct val="100000"/>
              </a:lnSpc>
              <a:spcBef>
                <a:spcPts val="1000"/>
              </a:spcBef>
              <a:spcAft>
                <a:spcPts val="0"/>
              </a:spcAft>
              <a:buClr>
                <a:schemeClr val="accent2"/>
              </a:buClr>
              <a:buSzTx/>
              <a:buFont typeface="+mj-lt"/>
              <a:buAutoNum type="romanUcPeriod"/>
              <a:defRPr/>
            </a:pPr>
            <a:r>
              <a:rPr kumimoji="0" lang="en-US" sz="26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Energy-efficient buildings, solar panels, rainwater harvesting.</a:t>
            </a:r>
          </a:p>
          <a:p>
            <a:pPr marL="571500" marR="0" lvl="0" indent="-571500" algn="l" defTabSz="914400" rtl="0" eaLnBrk="1" fontAlgn="auto" latinLnBrk="0" hangingPunct="1">
              <a:lnSpc>
                <a:spcPct val="100000"/>
              </a:lnSpc>
              <a:spcBef>
                <a:spcPts val="1000"/>
              </a:spcBef>
              <a:spcAft>
                <a:spcPts val="0"/>
              </a:spcAft>
              <a:buClr>
                <a:schemeClr val="accent2"/>
              </a:buClr>
              <a:buSzTx/>
              <a:buFont typeface="+mj-lt"/>
              <a:buAutoNum type="romanUcPeriod"/>
              <a:defRPr/>
            </a:pPr>
            <a:r>
              <a:rPr kumimoji="0" lang="en-US" sz="26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Libraries model sustainability for communities.</a:t>
            </a:r>
          </a:p>
          <a:p>
            <a:pPr marL="0" marR="0" lvl="0" indent="0" algn="l"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None/>
              <a:defRPr/>
            </a:pPr>
            <a:r>
              <a:rPr kumimoji="0" lang="en-US" sz="2600" b="1"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Examples:</a:t>
            </a:r>
          </a:p>
          <a:p>
            <a:pPr marL="228600" marR="0" lvl="0" indent="-228600" algn="l"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ü"/>
              <a:defRPr/>
            </a:pPr>
            <a:r>
              <a:rPr kumimoji="0" lang="en-US" sz="26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University of Dar </a:t>
            </a:r>
            <a:r>
              <a:rPr kumimoji="0" lang="en-US" sz="2600" b="0" i="0" u="none" strike="noStrike" kern="1200" cap="none" spc="0" normalizeH="0" baseline="0" noProof="0" dirty="0" err="1">
                <a:ln>
                  <a:noFill/>
                </a:ln>
                <a:solidFill>
                  <a:schemeClr val="tx1">
                    <a:lumMod val="85000"/>
                    <a:lumOff val="15000"/>
                  </a:schemeClr>
                </a:solidFill>
                <a:effectLst/>
                <a:uLnTx/>
                <a:uFillTx/>
                <a:latin typeface="Arial Narrow" panose="020B0606020202030204" pitchFamily="34" charset="0"/>
                <a:ea typeface="+mn-ea"/>
                <a:cs typeface="+mn-cs"/>
              </a:rPr>
              <a:t>es</a:t>
            </a:r>
            <a:r>
              <a:rPr kumimoji="0" lang="en-US" sz="26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 Salaam Library(Tanzania) uses solar energy.</a:t>
            </a:r>
          </a:p>
          <a:p>
            <a:pPr marL="228600" marR="0" lvl="0" indent="-228600" algn="l"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ü"/>
              <a:defRPr/>
            </a:pPr>
            <a:r>
              <a:rPr kumimoji="0" lang="en-US" sz="26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Stellenbosch University Library (South Africa) recycling initiatives- three-bin sorting system, installation of water-saving devices, grey water systems, water-wise</a:t>
            </a:r>
          </a:p>
          <a:p>
            <a:pPr marL="228600" marR="0" lvl="0" indent="-228600" algn="l"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ü"/>
              <a:defRPr/>
            </a:pPr>
            <a:r>
              <a:rPr kumimoji="0" lang="en-US" sz="26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landscaping- (in line with university's Environmental Sustainability Plan guides) + Stellenbosch </a:t>
            </a:r>
            <a:r>
              <a:rPr kumimoji="0" lang="en-US" sz="2600" b="0" i="0" u="none" strike="noStrike" kern="1200" cap="none" spc="0" normalizeH="0" baseline="0" noProof="0" dirty="0" err="1">
                <a:ln>
                  <a:noFill/>
                </a:ln>
                <a:solidFill>
                  <a:schemeClr val="tx1">
                    <a:lumMod val="85000"/>
                    <a:lumOff val="15000"/>
                  </a:schemeClr>
                </a:solidFill>
                <a:effectLst/>
                <a:uLnTx/>
                <a:uFillTx/>
                <a:latin typeface="Arial Narrow" panose="020B0606020202030204" pitchFamily="34" charset="0"/>
                <a:ea typeface="+mn-ea"/>
                <a:cs typeface="+mn-cs"/>
              </a:rPr>
              <a:t>communty</a:t>
            </a:r>
            <a:r>
              <a:rPr kumimoji="0" lang="en-US" sz="26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 </a:t>
            </a:r>
            <a:r>
              <a:rPr kumimoji="0" lang="en-US" sz="2600" b="0" i="0" u="none" strike="noStrike" kern="1200" cap="none" spc="0" normalizeH="0" baseline="0" noProof="0" dirty="0" err="1">
                <a:ln>
                  <a:noFill/>
                </a:ln>
                <a:solidFill>
                  <a:schemeClr val="tx1">
                    <a:lumMod val="85000"/>
                    <a:lumOff val="15000"/>
                  </a:schemeClr>
                </a:solidFill>
                <a:effectLst/>
                <a:uLnTx/>
                <a:uFillTx/>
                <a:latin typeface="Arial Narrow" panose="020B0606020202030204" pitchFamily="34" charset="0"/>
                <a:ea typeface="+mn-ea"/>
                <a:cs typeface="+mn-cs"/>
              </a:rPr>
              <a:t>Rycling</a:t>
            </a:r>
            <a:r>
              <a:rPr kumimoji="0" lang="en-US" sz="26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 project</a:t>
            </a:r>
          </a:p>
          <a:p>
            <a:pPr marL="228600" marR="0" lvl="0" indent="-228600" algn="l"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ü"/>
              <a:defRPr/>
            </a:pPr>
            <a:r>
              <a:rPr lang="en-US" sz="2600" noProof="0" dirty="0">
                <a:ln>
                  <a:noFill/>
                </a:ln>
                <a:effectLst/>
                <a:uLnTx/>
                <a:uFillTx/>
                <a:latin typeface="Arial Narrow" panose="020B0606020202030204" pitchFamily="34" charset="0"/>
                <a:sym typeface="+mn-ea"/>
              </a:rPr>
              <a:t>Aga- Khan Univeristy library (Kenya )- </a:t>
            </a:r>
            <a:r>
              <a:rPr kumimoji="0" lang="en-US" altLang="en-US" sz="26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 energy-efficient design, eco-friendly policies, and awareness programs </a:t>
            </a:r>
          </a:p>
          <a:p>
            <a:pPr marL="228600" marR="0" lvl="0" indent="-228600" algn="l"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Char char="ü"/>
              <a:defRPr/>
            </a:pPr>
            <a:endParaRPr kumimoji="0" lang="en-US" sz="26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endParaRPr>
          </a:p>
          <a:p>
            <a:pPr marL="228600" marR="0" lvl="0" indent="-228600" algn="just"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defRPr/>
            </a:pPr>
            <a:endParaRPr kumimoji="0" lang="en-US" altLang="en-US" sz="2600" b="0" i="0" u="none" strike="noStrike" kern="1200" cap="none" spc="0" normalizeH="0" baseline="0" noProof="0" dirty="0">
              <a:ln>
                <a:noFill/>
              </a:ln>
              <a:solidFill>
                <a:schemeClr val="tx1">
                  <a:lumMod val="85000"/>
                  <a:lumOff val="15000"/>
                </a:schemeClr>
              </a:solidFill>
              <a:effectLst/>
              <a:uLnTx/>
              <a:uFillTx/>
              <a:latin typeface="+mj-lt"/>
              <a:ea typeface="+mn-ea"/>
              <a:cs typeface="+mn-cs"/>
            </a:endParaRPr>
          </a:p>
        </p:txBody>
      </p:sp>
      <p:pic>
        <p:nvPicPr>
          <p:cNvPr id="9220" name="Picture 2" descr="Greening Libraries: Technological Innovations for Environmental  Sustainability"/>
          <p:cNvPicPr>
            <a:picLocks noChangeAspect="1"/>
          </p:cNvPicPr>
          <p:nvPr/>
        </p:nvPicPr>
        <p:blipFill>
          <a:blip r:embed="rId2"/>
          <a:stretch>
            <a:fillRect/>
          </a:stretch>
        </p:blipFill>
        <p:spPr>
          <a:xfrm>
            <a:off x="6696075" y="808038"/>
            <a:ext cx="5495925" cy="3095625"/>
          </a:xfrm>
          <a:prstGeom prst="rect">
            <a:avLst/>
          </a:prstGeom>
          <a:noFill/>
          <a:ln w="9525">
            <a:noFill/>
          </a:ln>
        </p:spPr>
      </p:pic>
      <p:sp>
        <p:nvSpPr>
          <p:cNvPr id="9221" name="AutoShape 4" descr="Green Library Services for Sustainable ..."/>
          <p:cNvSpPr>
            <a:spLocks noChangeAspect="1"/>
          </p:cNvSpPr>
          <p:nvPr/>
        </p:nvSpPr>
        <p:spPr>
          <a:xfrm>
            <a:off x="155575" y="-144462"/>
            <a:ext cx="304800" cy="304800"/>
          </a:xfrm>
          <a:prstGeom prst="rect">
            <a:avLst/>
          </a:prstGeom>
          <a:noFill/>
          <a:ln w="9525">
            <a:noFill/>
          </a:ln>
        </p:spPr>
        <p:txBody>
          <a:bodyPr/>
          <a:lstStyle/>
          <a:p>
            <a:pPr>
              <a:buNone/>
            </a:pPr>
            <a:endParaRPr dirty="0">
              <a:latin typeface="Gill Sans MT" panose="020B0502020104020203" pitchFamily="34" charset="0"/>
              <a:ea typeface="Arial" panose="020B0604020202020204" pitchFamily="34" charset="0"/>
            </a:endParaRPr>
          </a:p>
        </p:txBody>
      </p:sp>
      <p:pic>
        <p:nvPicPr>
          <p:cNvPr id="9222" name="Picture 5"/>
          <p:cNvPicPr>
            <a:picLocks noChangeAspect="1"/>
          </p:cNvPicPr>
          <p:nvPr/>
        </p:nvPicPr>
        <p:blipFill>
          <a:blip r:embed="rId3"/>
          <a:stretch>
            <a:fillRect/>
          </a:stretch>
        </p:blipFill>
        <p:spPr>
          <a:xfrm>
            <a:off x="6696075" y="4008438"/>
            <a:ext cx="5432425" cy="2746375"/>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p:cNvPicPr>
          <p:nvPr/>
        </p:nvPicPr>
        <p:blipFill>
          <a:blip r:embed="rId2"/>
          <a:stretch>
            <a:fillRect/>
          </a:stretch>
        </p:blipFill>
        <p:spPr>
          <a:xfrm>
            <a:off x="0" y="0"/>
            <a:ext cx="12192000" cy="6858000"/>
          </a:xfrm>
          <a:prstGeom prst="rect">
            <a:avLst/>
          </a:prstGeom>
          <a:noFill/>
          <a:ln w="9525">
            <a:noFill/>
          </a:ln>
        </p:spPr>
      </p:pic>
      <p:sp>
        <p:nvSpPr>
          <p:cNvPr id="2" name="Title 1"/>
          <p:cNvSpPr>
            <a:spLocks noGrp="1"/>
          </p:cNvSpPr>
          <p:nvPr>
            <p:ph type="title"/>
          </p:nvPr>
        </p:nvSpPr>
        <p:spPr>
          <a:xfrm>
            <a:off x="1827213" y="285750"/>
            <a:ext cx="8404225" cy="993775"/>
          </a:xfrm>
          <a:ln>
            <a:noFill/>
          </a:ln>
        </p:spPr>
        <p:txBody>
          <a:bodyPr vert="horz" lIns="182880" tIns="182880" rIns="182880" bIns="182880" rtlCol="0" anchor="ctr">
            <a:normAutofit fontScale="90000"/>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2800" b="1" i="0" u="none" strike="noStrike" kern="1200" cap="all" spc="200" normalizeH="0" baseline="0" noProof="0" dirty="0">
                <a:ln>
                  <a:noFill/>
                </a:ln>
                <a:solidFill>
                  <a:schemeClr val="accent1"/>
                </a:solidFill>
                <a:effectLst/>
                <a:uLnTx/>
                <a:uFillTx/>
                <a:latin typeface="+mj-lt"/>
                <a:ea typeface="+mj-ea"/>
                <a:cs typeface="+mj-cs"/>
              </a:rPr>
              <a:t>Digital Transformation for Sustainability</a:t>
            </a:r>
          </a:p>
        </p:txBody>
      </p:sp>
      <p:sp>
        <p:nvSpPr>
          <p:cNvPr id="4" name="Content Placeholder 3"/>
          <p:cNvSpPr>
            <a:spLocks noGrp="1"/>
          </p:cNvSpPr>
          <p:nvPr>
            <p:ph sz="half" idx="2"/>
          </p:nvPr>
        </p:nvSpPr>
        <p:spPr>
          <a:xfrm>
            <a:off x="117475" y="1422400"/>
            <a:ext cx="7145338" cy="5292725"/>
          </a:xfrm>
          <a:solidFill>
            <a:schemeClr val="bg1"/>
          </a:solidFill>
        </p:spPr>
        <p:txBody>
          <a:bodyPr vert="horz" lIns="91440" tIns="45720" rIns="91440" bIns="45720" rtlCol="0">
            <a:normAutofit fontScale="90000"/>
          </a:bodyPr>
          <a:lstStyle/>
          <a:p>
            <a:pPr marL="457200" marR="0" lvl="0" indent="-457200" algn="l" defTabSz="914400" rtl="0" eaLnBrk="1" fontAlgn="auto" latinLnBrk="0" hangingPunct="1">
              <a:lnSpc>
                <a:spcPct val="100000"/>
              </a:lnSpc>
              <a:spcBef>
                <a:spcPts val="1000"/>
              </a:spcBef>
              <a:spcAft>
                <a:spcPts val="0"/>
              </a:spcAft>
              <a:buClr>
                <a:schemeClr val="accent2"/>
              </a:buClr>
              <a:buSzTx/>
              <a:buFont typeface="+mj-lt"/>
              <a:buAutoNum type="alphaLcParenR"/>
              <a:defRPr/>
            </a:pPr>
            <a:r>
              <a:rPr kumimoji="0" lang="en-US" sz="28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Digitization reduces paper use.</a:t>
            </a:r>
          </a:p>
          <a:p>
            <a:pPr marL="457200" marR="0" lvl="0" indent="-457200" algn="l" defTabSz="914400" rtl="0" eaLnBrk="1" fontAlgn="auto" latinLnBrk="0" hangingPunct="1">
              <a:lnSpc>
                <a:spcPct val="100000"/>
              </a:lnSpc>
              <a:spcBef>
                <a:spcPts val="1000"/>
              </a:spcBef>
              <a:spcAft>
                <a:spcPts val="0"/>
              </a:spcAft>
              <a:buClr>
                <a:schemeClr val="accent2"/>
              </a:buClr>
              <a:buSzTx/>
              <a:buFont typeface="+mj-lt"/>
              <a:buAutoNum type="alphaLcParenR"/>
              <a:defRPr/>
            </a:pPr>
            <a:r>
              <a:rPr kumimoji="0" lang="en-US" sz="28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E-resources minimize environmental impact.</a:t>
            </a:r>
          </a:p>
          <a:p>
            <a:pPr marL="0" marR="0" lvl="0" indent="0" algn="l" defTabSz="914400" rtl="0" eaLnBrk="1" fontAlgn="auto" latinLnBrk="0" hangingPunct="1">
              <a:lnSpc>
                <a:spcPct val="100000"/>
              </a:lnSpc>
              <a:spcBef>
                <a:spcPts val="1000"/>
              </a:spcBef>
              <a:spcAft>
                <a:spcPts val="0"/>
              </a:spcAft>
              <a:buClr>
                <a:schemeClr val="accent2"/>
              </a:buClr>
              <a:buSzTx/>
              <a:buFont typeface="Wingdings" panose="05000000000000000000" pitchFamily="2" charset="2"/>
              <a:buNone/>
              <a:defRPr/>
            </a:pPr>
            <a:r>
              <a:rPr kumimoji="0" lang="en-US" sz="2800" b="1"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Examples:</a:t>
            </a:r>
          </a:p>
          <a:p>
            <a:pPr marR="0" lvl="0" algn="l" defTabSz="914400" rtl="0" eaLnBrk="1" fontAlgn="auto" latinLnBrk="0" hangingPunct="1">
              <a:lnSpc>
                <a:spcPct val="100000"/>
              </a:lnSpc>
              <a:spcBef>
                <a:spcPts val="1000"/>
              </a:spcBef>
              <a:spcAft>
                <a:spcPts val="0"/>
              </a:spcAft>
              <a:buClr>
                <a:schemeClr val="accent2"/>
              </a:buClr>
              <a:buSzTx/>
              <a:buFont typeface="Wingdings" panose="05000000000000000000" charset="0"/>
              <a:buChar char="ü"/>
              <a:defRPr/>
            </a:pPr>
            <a:r>
              <a:rPr kumimoji="0" lang="en-US" sz="28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African Digital Library Project (Pan-African, 1999) that support ongoing activities in integrating online full e-textbooks through The Coalition on Media and Education for </a:t>
            </a:r>
            <a:r>
              <a:rPr kumimoji="0" lang="en-US" sz="2800" b="0" i="0" u="none" strike="noStrike" kern="1200" cap="none" spc="0" normalizeH="0" baseline="0" noProof="0" dirty="0" err="1">
                <a:ln>
                  <a:noFill/>
                </a:ln>
                <a:solidFill>
                  <a:schemeClr val="tx1">
                    <a:lumMod val="85000"/>
                    <a:lumOff val="15000"/>
                  </a:schemeClr>
                </a:solidFill>
                <a:effectLst/>
                <a:uLnTx/>
                <a:uFillTx/>
                <a:latin typeface="Arial Narrow" panose="020B0606020202030204" pitchFamily="34" charset="0"/>
                <a:ea typeface="+mn-ea"/>
                <a:cs typeface="+mn-cs"/>
              </a:rPr>
              <a:t>DevelopmentAfrica</a:t>
            </a:r>
            <a:r>
              <a:rPr kumimoji="0" lang="en-US" sz="28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 Forum (CAFOR) -  </a:t>
            </a:r>
            <a:r>
              <a:rPr kumimoji="0" lang="en-US" altLang="en-US" sz="28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University of Nairobi Library (Kenya),University of Ghana Library System, National Library of South Africa, Makerere University Library, University of Dar es Salaam Library.    </a:t>
            </a:r>
            <a:r>
              <a:rPr kumimoji="0" lang="en-US" sz="28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a:t>
            </a:r>
          </a:p>
          <a:p>
            <a:pPr marR="0" lvl="0" algn="l" defTabSz="914400" rtl="0" eaLnBrk="1" fontAlgn="auto" latinLnBrk="0" hangingPunct="1">
              <a:lnSpc>
                <a:spcPct val="100000"/>
              </a:lnSpc>
              <a:spcBef>
                <a:spcPts val="1000"/>
              </a:spcBef>
              <a:spcAft>
                <a:spcPts val="0"/>
              </a:spcAft>
              <a:buClr>
                <a:schemeClr val="accent2"/>
              </a:buClr>
              <a:buSzTx/>
              <a:buFont typeface="Wingdings" panose="05000000000000000000" charset="0"/>
              <a:buChar char="ü"/>
              <a:defRPr/>
            </a:pPr>
            <a:r>
              <a:rPr kumimoji="0" lang="en-US" sz="2800" b="0" i="0" u="none" strike="noStrike" kern="1200" cap="none" spc="0" normalizeH="0" baseline="0" noProof="0" dirty="0" err="1">
                <a:ln>
                  <a:noFill/>
                </a:ln>
                <a:solidFill>
                  <a:schemeClr val="tx1">
                    <a:lumMod val="85000"/>
                    <a:lumOff val="15000"/>
                  </a:schemeClr>
                </a:solidFill>
                <a:effectLst/>
                <a:uLnTx/>
                <a:uFillTx/>
                <a:latin typeface="Arial Narrow" panose="020B0606020202030204" pitchFamily="34" charset="0"/>
                <a:ea typeface="+mn-ea"/>
                <a:cs typeface="+mn-cs"/>
              </a:rPr>
              <a:t>Makerere</a:t>
            </a:r>
            <a:r>
              <a:rPr kumimoji="0" lang="en-US" sz="2800" b="0" i="0" u="none" strike="noStrike" kern="1200" cap="none" spc="0" normalizeH="0" baseline="0" noProof="0" dirty="0">
                <a:ln>
                  <a:noFill/>
                </a:ln>
                <a:solidFill>
                  <a:schemeClr val="tx1">
                    <a:lumMod val="85000"/>
                    <a:lumOff val="15000"/>
                  </a:schemeClr>
                </a:solidFill>
                <a:effectLst/>
                <a:uLnTx/>
                <a:uFillTx/>
                <a:latin typeface="Arial Narrow" panose="020B0606020202030204" pitchFamily="34" charset="0"/>
                <a:ea typeface="+mn-ea"/>
                <a:cs typeface="+mn-cs"/>
              </a:rPr>
              <a:t> University Library (Uganda) digitizing theses.</a:t>
            </a:r>
          </a:p>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defRPr/>
            </a:pPr>
            <a:endParaRPr kumimoji="0" lang="en-US" sz="28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p:txBody>
      </p:sp>
      <p:pic>
        <p:nvPicPr>
          <p:cNvPr id="10245" name="Picture 3"/>
          <p:cNvPicPr>
            <a:picLocks noChangeAspect="1"/>
          </p:cNvPicPr>
          <p:nvPr/>
        </p:nvPicPr>
        <p:blipFill>
          <a:blip r:embed="rId3"/>
          <a:stretch>
            <a:fillRect/>
          </a:stretch>
        </p:blipFill>
        <p:spPr>
          <a:xfrm>
            <a:off x="7307263" y="2682875"/>
            <a:ext cx="4692650" cy="4079875"/>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213" y="285750"/>
            <a:ext cx="8369300" cy="993775"/>
          </a:xfrm>
          <a:ln>
            <a:noFill/>
          </a:ln>
        </p:spPr>
        <p:txBody>
          <a:bodyPr vert="horz" lIns="182880" tIns="182880" rIns="182880" bIns="182880" rtlCol="0" anchor="ctr">
            <a:normAutofit fontScale="90000"/>
          </a:bodyPr>
          <a:lstStyle/>
          <a:p>
            <a:pPr marL="0" marR="0" lvl="0" indent="0" algn="ctr" defTabSz="914400" rtl="0" eaLnBrk="1" fontAlgn="auto" latinLnBrk="0" hangingPunct="1">
              <a:lnSpc>
                <a:spcPct val="90000"/>
              </a:lnSpc>
              <a:spcBef>
                <a:spcPct val="0"/>
              </a:spcBef>
              <a:spcAft>
                <a:spcPts val="0"/>
              </a:spcAft>
              <a:buClrTx/>
              <a:buSzTx/>
              <a:buFontTx/>
              <a:buNone/>
              <a:defRPr/>
            </a:pPr>
            <a:br>
              <a:rPr kumimoji="0" lang="en-US" sz="2800" b="1" i="0" u="none" strike="noStrike" kern="1200" cap="all" spc="200" normalizeH="0" baseline="0" noProof="0" dirty="0">
                <a:ln>
                  <a:noFill/>
                </a:ln>
                <a:solidFill>
                  <a:schemeClr val="accent1"/>
                </a:solidFill>
                <a:effectLst/>
                <a:uLnTx/>
                <a:uFillTx/>
                <a:latin typeface="+mj-lt"/>
                <a:ea typeface="+mj-ea"/>
                <a:cs typeface="+mj-cs"/>
              </a:rPr>
            </a:br>
            <a:r>
              <a:rPr kumimoji="0" lang="en-US" sz="2800" b="1" i="0" u="none" strike="noStrike" kern="1200" cap="all" spc="200" normalizeH="0" baseline="0" noProof="0" dirty="0">
                <a:ln>
                  <a:noFill/>
                </a:ln>
                <a:solidFill>
                  <a:schemeClr val="accent1"/>
                </a:solidFill>
                <a:effectLst/>
                <a:uLnTx/>
                <a:uFillTx/>
                <a:latin typeface="+mj-lt"/>
                <a:ea typeface="+mj-ea"/>
                <a:cs typeface="+mj-cs"/>
              </a:rPr>
              <a:t>Digital Transformation for Sustainability... Practical Contributions</a:t>
            </a:r>
            <a:br>
              <a:rPr kumimoji="0" lang="en-US" sz="2800" b="1" i="0" u="none" strike="noStrike" kern="1200" cap="all" spc="200" normalizeH="0" baseline="0" noProof="0" dirty="0">
                <a:ln>
                  <a:noFill/>
                </a:ln>
                <a:solidFill>
                  <a:schemeClr val="accent1"/>
                </a:solidFill>
                <a:effectLst/>
                <a:uLnTx/>
                <a:uFillTx/>
                <a:latin typeface="+mj-lt"/>
                <a:ea typeface="+mj-ea"/>
                <a:cs typeface="+mj-cs"/>
              </a:rPr>
            </a:br>
            <a:endParaRPr kumimoji="0" lang="en-US" sz="2800" b="1" i="0" u="none" strike="noStrike" kern="1200" cap="all" spc="200" normalizeH="0" baseline="0" noProof="0" dirty="0">
              <a:ln>
                <a:noFill/>
              </a:ln>
              <a:solidFill>
                <a:schemeClr val="accent1"/>
              </a:solidFill>
              <a:effectLst/>
              <a:uLnTx/>
              <a:uFillTx/>
              <a:latin typeface="+mj-lt"/>
              <a:ea typeface="+mj-ea"/>
              <a:cs typeface="+mj-cs"/>
            </a:endParaRPr>
          </a:p>
        </p:txBody>
      </p:sp>
      <p:sp>
        <p:nvSpPr>
          <p:cNvPr id="8" name="Content Placeholder 2"/>
          <p:cNvSpPr>
            <a:spLocks noGrp="1"/>
          </p:cNvSpPr>
          <p:nvPr>
            <p:ph sz="half" idx="1"/>
          </p:nvPr>
        </p:nvSpPr>
        <p:spPr>
          <a:xfrm>
            <a:off x="198438" y="1420813"/>
            <a:ext cx="6486525" cy="5151438"/>
          </a:xfrm>
          <a:solidFill>
            <a:schemeClr val="accent1">
              <a:lumMod val="60000"/>
              <a:lumOff val="40000"/>
            </a:schemeClr>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40000" lnSpcReduction="20000"/>
          </a:body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defRPr/>
            </a:pPr>
            <a:endParaRPr kumimoji="0" lang="en-US" sz="29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endParaRPr>
          </a:p>
          <a:p>
            <a:pPr marL="228600" marR="0" lvl="0" indent="-228600" algn="just" defTabSz="914400" rtl="0" eaLnBrk="1" fontAlgn="auto" latinLnBrk="0" hangingPunct="1">
              <a:lnSpc>
                <a:spcPct val="150000"/>
              </a:lnSpc>
              <a:spcBef>
                <a:spcPts val="0"/>
              </a:spcBef>
              <a:spcAft>
                <a:spcPts val="0"/>
              </a:spcAft>
              <a:buClr>
                <a:schemeClr val="accent2"/>
              </a:buClr>
              <a:buSzTx/>
              <a:buFont typeface="Wingdings" panose="05000000000000000000" pitchFamily="2" charset="2"/>
              <a:buChar char="ü"/>
              <a:defRPr/>
            </a:pPr>
            <a:r>
              <a:rPr kumimoji="0" lang="en-US" sz="7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Knowledge Management: Climate repositories, open access platforms</a:t>
            </a:r>
          </a:p>
          <a:p>
            <a:pPr marL="228600" marR="0" lvl="0" indent="-228600" algn="just" defTabSz="914400" rtl="0" eaLnBrk="1" fontAlgn="auto" latinLnBrk="0" hangingPunct="1">
              <a:lnSpc>
                <a:spcPct val="150000"/>
              </a:lnSpc>
              <a:spcBef>
                <a:spcPts val="0"/>
              </a:spcBef>
              <a:spcAft>
                <a:spcPts val="0"/>
              </a:spcAft>
              <a:buClr>
                <a:schemeClr val="accent2"/>
              </a:buClr>
              <a:buSzTx/>
              <a:buFont typeface="Wingdings" panose="05000000000000000000" pitchFamily="2" charset="2"/>
              <a:buChar char="ü"/>
              <a:defRPr/>
            </a:pPr>
            <a:r>
              <a:rPr kumimoji="0" lang="en-US" sz="7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Digital Transformation: E-libraries, mobile apps for climate literacy</a:t>
            </a:r>
          </a:p>
          <a:p>
            <a:pPr marL="228600" marR="0" lvl="0" indent="-228600" algn="just" defTabSz="914400" rtl="0" eaLnBrk="1" fontAlgn="auto" latinLnBrk="0" hangingPunct="1">
              <a:lnSpc>
                <a:spcPct val="150000"/>
              </a:lnSpc>
              <a:spcBef>
                <a:spcPts val="0"/>
              </a:spcBef>
              <a:spcAft>
                <a:spcPts val="0"/>
              </a:spcAft>
              <a:buClr>
                <a:schemeClr val="accent2"/>
              </a:buClr>
              <a:buSzTx/>
              <a:buFont typeface="Wingdings" panose="05000000000000000000" pitchFamily="2" charset="2"/>
              <a:buChar char="ü"/>
              <a:defRPr/>
            </a:pPr>
            <a:r>
              <a:rPr kumimoji="0" lang="en-US" sz="7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Community Engagement: Storytelling, cultural preservation linked to environment</a:t>
            </a:r>
          </a:p>
          <a:p>
            <a:pPr marL="228600" marR="0" lvl="0" indent="-228600" algn="just" defTabSz="914400" rtl="0" eaLnBrk="1" fontAlgn="auto" latinLnBrk="0" hangingPunct="1">
              <a:lnSpc>
                <a:spcPct val="150000"/>
              </a:lnSpc>
              <a:spcBef>
                <a:spcPts val="0"/>
              </a:spcBef>
              <a:spcAft>
                <a:spcPts val="0"/>
              </a:spcAft>
              <a:buClr>
                <a:schemeClr val="accent2"/>
              </a:buClr>
              <a:buSzTx/>
              <a:buFont typeface="Wingdings" panose="05000000000000000000" pitchFamily="2" charset="2"/>
              <a:buChar char="ü"/>
              <a:defRPr/>
            </a:pPr>
            <a:r>
              <a:rPr kumimoji="0" lang="en-US" sz="7400" b="0" i="0" u="none" strike="noStrike" kern="1200" cap="none" spc="0" normalizeH="0" baseline="0" noProof="0" dirty="0" err="1">
                <a:ln>
                  <a:noFill/>
                </a:ln>
                <a:solidFill>
                  <a:schemeClr val="dk1"/>
                </a:solidFill>
                <a:effectLst/>
                <a:uLnTx/>
                <a:uFillTx/>
                <a:latin typeface="Arial Narrow" panose="020B0606020202030204" pitchFamily="34" charset="0"/>
                <a:ea typeface="+mn-ea"/>
                <a:cs typeface="+mn-cs"/>
              </a:rPr>
              <a:t>PolicySupport:Evidence-based</a:t>
            </a:r>
            <a:r>
              <a:rPr kumimoji="0" lang="en-US" sz="7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 resources for decision-makers</a:t>
            </a:r>
          </a:p>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defRPr/>
            </a:pPr>
            <a:endParaRPr kumimoji="0" lang="en-US" sz="1800" b="0" i="0" u="none" strike="noStrike" kern="1200" cap="none" spc="0" normalizeH="0" baseline="0" noProof="0" dirty="0">
              <a:ln>
                <a:noFill/>
              </a:ln>
              <a:solidFill>
                <a:schemeClr val="dk1"/>
              </a:solidFill>
              <a:effectLst/>
              <a:uLnTx/>
              <a:uFillTx/>
              <a:latin typeface="+mn-lt"/>
              <a:ea typeface="+mn-ea"/>
              <a:cs typeface="+mn-cs"/>
            </a:endParaRPr>
          </a:p>
        </p:txBody>
      </p:sp>
      <p:pic>
        <p:nvPicPr>
          <p:cNvPr id="11268" name="Picture 2" descr="Green Initiatives Towards a Sustainable ..."/>
          <p:cNvPicPr>
            <a:picLocks noChangeAspect="1"/>
          </p:cNvPicPr>
          <p:nvPr/>
        </p:nvPicPr>
        <p:blipFill>
          <a:blip r:embed="rId2"/>
          <a:stretch>
            <a:fillRect/>
          </a:stretch>
        </p:blipFill>
        <p:spPr>
          <a:xfrm>
            <a:off x="6677025" y="1524000"/>
            <a:ext cx="5383213" cy="2832100"/>
          </a:xfrm>
          <a:prstGeom prst="rect">
            <a:avLst/>
          </a:prstGeom>
          <a:noFill/>
          <a:ln w="9525">
            <a:noFill/>
          </a:ln>
        </p:spPr>
      </p:pic>
      <p:pic>
        <p:nvPicPr>
          <p:cNvPr id="11269" name="Picture 4" descr="What is the Role of Academic Libraries ..."/>
          <p:cNvPicPr>
            <a:picLocks noChangeAspect="1"/>
          </p:cNvPicPr>
          <p:nvPr/>
        </p:nvPicPr>
        <p:blipFill>
          <a:blip r:embed="rId3"/>
          <a:stretch>
            <a:fillRect/>
          </a:stretch>
        </p:blipFill>
        <p:spPr>
          <a:xfrm>
            <a:off x="6677025" y="4356100"/>
            <a:ext cx="5383213" cy="2278063"/>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p:cNvPicPr>
            <a:picLocks noChangeAspect="1"/>
          </p:cNvPicPr>
          <p:nvPr/>
        </p:nvPicPr>
        <p:blipFill>
          <a:blip r:embed="rId3"/>
          <a:stretch>
            <a:fillRect/>
          </a:stretch>
        </p:blipFill>
        <p:spPr>
          <a:xfrm>
            <a:off x="122238" y="26988"/>
            <a:ext cx="12012612" cy="6961187"/>
          </a:xfrm>
          <a:prstGeom prst="rect">
            <a:avLst/>
          </a:prstGeom>
          <a:noFill/>
          <a:ln w="9525">
            <a:noFill/>
          </a:ln>
        </p:spPr>
      </p:pic>
      <p:sp>
        <p:nvSpPr>
          <p:cNvPr id="2" name="Title 1"/>
          <p:cNvSpPr>
            <a:spLocks noGrp="1"/>
          </p:cNvSpPr>
          <p:nvPr>
            <p:ph type="title"/>
          </p:nvPr>
        </p:nvSpPr>
        <p:spPr>
          <a:xfrm>
            <a:off x="1801813" y="12700"/>
            <a:ext cx="8482013" cy="760413"/>
          </a:xfrm>
          <a:ln>
            <a:noFill/>
          </a:ln>
        </p:spPr>
        <p:txBody>
          <a:bodyPr vert="horz" lIns="182880" tIns="182880" rIns="182880" bIns="182880" rtlCol="0" anchor="ctr">
            <a:normAutofit fontScale="90000"/>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2800" b="1" i="0" u="none" strike="noStrike" kern="1200" cap="all" spc="200" normalizeH="0" baseline="0" noProof="0" dirty="0">
                <a:ln>
                  <a:noFill/>
                </a:ln>
                <a:solidFill>
                  <a:schemeClr val="accent1"/>
                </a:solidFill>
                <a:effectLst/>
                <a:uLnTx/>
                <a:uFillTx/>
                <a:latin typeface="+mj-lt"/>
                <a:ea typeface="+mj-ea"/>
                <a:cs typeface="+mj-cs"/>
              </a:rPr>
              <a:t>Global Alignment</a:t>
            </a:r>
            <a:br>
              <a:rPr kumimoji="0" lang="en-US" sz="2800" b="1" i="0" u="none" strike="noStrike" kern="1200" cap="all" spc="200" normalizeH="0" baseline="0" noProof="0" dirty="0">
                <a:ln>
                  <a:noFill/>
                </a:ln>
                <a:solidFill>
                  <a:schemeClr val="accent1"/>
                </a:solidFill>
                <a:effectLst/>
                <a:uLnTx/>
                <a:uFillTx/>
                <a:latin typeface="+mj-lt"/>
                <a:ea typeface="+mj-ea"/>
                <a:cs typeface="+mj-cs"/>
              </a:rPr>
            </a:br>
            <a:endParaRPr kumimoji="0" lang="en-US" sz="2800" b="1" i="0" u="none" strike="noStrike" kern="1200" cap="all" spc="200" normalizeH="0" baseline="0" noProof="0" dirty="0">
              <a:ln>
                <a:noFill/>
              </a:ln>
              <a:solidFill>
                <a:schemeClr val="accent1"/>
              </a:solidFill>
              <a:effectLst/>
              <a:uLnTx/>
              <a:uFillTx/>
              <a:latin typeface="+mj-lt"/>
              <a:ea typeface="+mj-ea"/>
              <a:cs typeface="+mj-cs"/>
            </a:endParaRPr>
          </a:p>
        </p:txBody>
      </p:sp>
      <p:sp>
        <p:nvSpPr>
          <p:cNvPr id="3" name="Content Placeholder 2"/>
          <p:cNvSpPr>
            <a:spLocks noGrp="1"/>
          </p:cNvSpPr>
          <p:nvPr>
            <p:ph idx="1"/>
          </p:nvPr>
        </p:nvSpPr>
        <p:spPr>
          <a:xfrm>
            <a:off x="294005" y="1179830"/>
            <a:ext cx="6184900" cy="5099050"/>
          </a:xfrm>
          <a:solidFill>
            <a:schemeClr val="accent1">
              <a:lumMod val="60000"/>
              <a:lumOff val="40000"/>
            </a:schemeClr>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p>
            <a:pPr marL="228600" marR="0" lvl="0" indent="-228600" algn="just" defTabSz="914400" rtl="0" eaLnBrk="1" fontAlgn="auto" latinLnBrk="0" hangingPunct="1">
              <a:lnSpc>
                <a:spcPct val="200000"/>
              </a:lnSpc>
              <a:spcBef>
                <a:spcPts val="1000"/>
              </a:spcBef>
              <a:spcAft>
                <a:spcPts val="0"/>
              </a:spcAft>
              <a:buClr>
                <a:schemeClr val="accent2"/>
              </a:buClr>
              <a:buSzTx/>
              <a:buFont typeface="Wingdings" panose="05000000000000000000" pitchFamily="2" charset="2"/>
              <a:buChar char="ü"/>
              <a:defRPr/>
            </a:pPr>
            <a:r>
              <a:rPr kumimoji="0" lang="en-US" altLang="en-US" sz="2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Libraries advancing SDGs 2, 4, 9, 11, 13, 17</a:t>
            </a:r>
          </a:p>
          <a:p>
            <a:pPr marL="228600" marR="0" lvl="0" indent="-228600" algn="just" defTabSz="914400" rtl="0" eaLnBrk="1" fontAlgn="auto" latinLnBrk="0" hangingPunct="1">
              <a:lnSpc>
                <a:spcPct val="200000"/>
              </a:lnSpc>
              <a:spcBef>
                <a:spcPts val="1000"/>
              </a:spcBef>
              <a:spcAft>
                <a:spcPts val="0"/>
              </a:spcAft>
              <a:buClr>
                <a:schemeClr val="accent2"/>
              </a:buClr>
              <a:buSzTx/>
              <a:buFont typeface="Wingdings" panose="05000000000000000000" pitchFamily="2" charset="2"/>
              <a:buChar char="ü"/>
              <a:defRPr/>
            </a:pPr>
            <a:r>
              <a:rPr kumimoji="0" lang="en-US" altLang="en-US" sz="2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Contribution to AU Agenda 2063 aspirations</a:t>
            </a:r>
          </a:p>
          <a:p>
            <a:pPr marL="228600" marR="0" lvl="0" indent="-228600" algn="just" defTabSz="914400" rtl="0" eaLnBrk="1" fontAlgn="auto" latinLnBrk="0" hangingPunct="1">
              <a:lnSpc>
                <a:spcPct val="200000"/>
              </a:lnSpc>
              <a:spcBef>
                <a:spcPts val="1000"/>
              </a:spcBef>
              <a:spcAft>
                <a:spcPts val="0"/>
              </a:spcAft>
              <a:buClr>
                <a:schemeClr val="accent2"/>
              </a:buClr>
              <a:buSzTx/>
              <a:buFont typeface="Wingdings" panose="05000000000000000000" pitchFamily="2" charset="2"/>
              <a:buChar char="ü"/>
              <a:defRPr/>
            </a:pPr>
            <a:r>
              <a:rPr kumimoji="0" lang="en-US" altLang="en-US" sz="2400" b="0" i="0" u="none" strike="noStrike" kern="1200" cap="none" spc="0" normalizeH="0" baseline="0" noProof="0" dirty="0">
                <a:ln>
                  <a:noFill/>
                </a:ln>
                <a:solidFill>
                  <a:schemeClr val="dk1"/>
                </a:solidFill>
                <a:effectLst/>
                <a:uLnTx/>
                <a:uFillTx/>
                <a:latin typeface="Arial Narrow" panose="020B0606020202030204" pitchFamily="34" charset="0"/>
                <a:ea typeface="+mn-ea"/>
                <a:cs typeface="+mn-cs"/>
              </a:rPr>
              <a:t>Role in WSIS Action Lines: ICT for sustainable development</a:t>
            </a:r>
          </a:p>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defRPr/>
            </a:pPr>
            <a:endParaRPr kumimoji="0" lang="en-US"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6" name="Rectangle: Rounded Corners 5"/>
          <p:cNvSpPr/>
          <p:nvPr/>
        </p:nvSpPr>
        <p:spPr>
          <a:xfrm>
            <a:off x="0" y="6524625"/>
            <a:ext cx="3095625" cy="3413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chemeClr val="dk1"/>
              </a:solidFill>
              <a:effectLst/>
              <a:uLnTx/>
              <a:uFillTx/>
              <a:latin typeface="+mn-lt"/>
              <a:ea typeface="+mn-ea"/>
              <a:cs typeface="+mn-cs"/>
            </a:endParaRPr>
          </a:p>
        </p:txBody>
      </p:sp>
      <p:sp>
        <p:nvSpPr>
          <p:cNvPr id="12294" name="Google Shape;461;p48"/>
          <p:cNvSpPr/>
          <p:nvPr/>
        </p:nvSpPr>
        <p:spPr>
          <a:xfrm>
            <a:off x="11144250" y="6278563"/>
            <a:ext cx="508000" cy="417512"/>
          </a:xfrm>
          <a:custGeom>
            <a:avLst/>
            <a:gdLst/>
            <a:ahLst/>
            <a:cxnLst/>
            <a:rect l="0" t="0" r="0" b="0"/>
            <a:pathLst>
              <a:path w="11967" h="9809">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accent1">
              <a:alpha val="100000"/>
            </a:schemeClr>
          </a:solidFill>
          <a:ln w="9525">
            <a:noFill/>
          </a:ln>
        </p:spPr>
        <p:txBody>
          <a:bodyPr/>
          <a:lstStyle/>
          <a:p>
            <a:endParaRPr lang="en-US"/>
          </a:p>
        </p:txBody>
      </p:sp>
      <p:pic>
        <p:nvPicPr>
          <p:cNvPr id="12295" name="Picture 2"/>
          <p:cNvPicPr>
            <a:picLocks noChangeAspect="1"/>
          </p:cNvPicPr>
          <p:nvPr/>
        </p:nvPicPr>
        <p:blipFill>
          <a:blip r:embed="rId4"/>
          <a:stretch>
            <a:fillRect/>
          </a:stretch>
        </p:blipFill>
        <p:spPr>
          <a:xfrm>
            <a:off x="6469380" y="1179830"/>
            <a:ext cx="5563870" cy="5202555"/>
          </a:xfrm>
          <a:prstGeom prst="rect">
            <a:avLst/>
          </a:prstGeom>
          <a:noFill/>
          <a:ln w="9525">
            <a:noFill/>
          </a:ln>
        </p:spPr>
      </p:pic>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2130</Words>
  <Application>Microsoft Office PowerPoint</Application>
  <PresentationFormat>Widescreen</PresentationFormat>
  <Paragraphs>155</Paragraphs>
  <Slides>23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Narrow</vt:lpstr>
      <vt:lpstr>Calibri</vt:lpstr>
      <vt:lpstr>Gill Sans MT</vt:lpstr>
      <vt:lpstr>Times New Roman</vt:lpstr>
      <vt:lpstr>Trebuchet MS</vt:lpstr>
      <vt:lpstr>Wingdings</vt:lpstr>
      <vt:lpstr>Parcel</vt:lpstr>
      <vt:lpstr>PowerPoint Presentation</vt:lpstr>
      <vt:lpstr>Introduction</vt:lpstr>
      <vt:lpstr>Climate Action &amp; SDGs Overview for libraries</vt:lpstr>
      <vt:lpstr> The Transformative Role of Libraries</vt:lpstr>
      <vt:lpstr>African Context</vt:lpstr>
      <vt:lpstr>Green Library Infrastructure</vt:lpstr>
      <vt:lpstr>Digital Transformation for Sustainability</vt:lpstr>
      <vt:lpstr> Digital Transformation for Sustainability... Practical Contributions </vt:lpstr>
      <vt:lpstr>Global Alignment </vt:lpstr>
      <vt:lpstr> ii. Contribution to AU Agenda 2063 aspirations </vt:lpstr>
      <vt:lpstr> ii. Contribution to AU Agenda 2063 aspirations... </vt:lpstr>
      <vt:lpstr>   iii. Role in World Summit on the Information Society (WSIS) Action Lines: ICT for sustainable development </vt:lpstr>
      <vt:lpstr>  iii. Role in World Summit on the Information Society (WSIS) Action Lines: ICT for sustainable development…. </vt:lpstr>
      <vt:lpstr>Impact Measurement Indicators:</vt:lpstr>
      <vt:lpstr>Opportunities</vt:lpstr>
      <vt:lpstr>Opportunities... </vt:lpstr>
      <vt:lpstr>Challenges</vt:lpstr>
      <vt:lpstr>Challenges...</vt:lpstr>
      <vt:lpstr>Need for Policy Recognition</vt:lpstr>
      <vt:lpstr>Conclusion</vt:lpstr>
      <vt:lpstr>Call to Action</vt:lpstr>
      <vt:lpstr>References</vt:lpstr>
      <vt:lpstr>  Kongoi missing!  ASANtE SANA!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OF INFORMATION LITERACY SKILLS OF MEDICAL UNDERGRADUATE STUDENTS OF UNIVERSITY OF NAIROBI AND MOI UNIVERSITY</dc:title>
  <dc:creator>Evans Motari M</dc:creator>
  <cp:lastModifiedBy>Nelisa</cp:lastModifiedBy>
  <cp:revision>413</cp:revision>
  <dcterms:created xsi:type="dcterms:W3CDTF">2021-04-02T08:58:00Z</dcterms:created>
  <dcterms:modified xsi:type="dcterms:W3CDTF">2026-05-05T16:46:05Z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896F3C5F648E4592B695311878208757_13</vt:lpwstr>
  </property>
  <property fmtid="{D5CDD505-2E9C-101B-9397-08002B2CF9AE}" pid="3" name="KSOProductBuildVer">
    <vt:lpwstr>1033-12.1.0.25242</vt:lpwstr>
  </property>
</Properties>
</file>