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Google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oogleSans-regular.fntdata"/><Relationship Id="rId14" Type="http://schemas.openxmlformats.org/officeDocument/2006/relationships/slide" Target="slides/slide9.xml"/><Relationship Id="rId17" Type="http://schemas.openxmlformats.org/officeDocument/2006/relationships/font" Target="fonts/GoogleSans-italic.fntdata"/><Relationship Id="rId16" Type="http://schemas.openxmlformats.org/officeDocument/2006/relationships/font" Target="fonts/Google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Google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a855a39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a855a39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9a855a39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9a855a39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9a855a399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9a855a399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a855a399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9a855a399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9a855a399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9a855a399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f1a4fce1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df1a4fce1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a855a399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a855a399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f1a4fce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f1a4fce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f1a4fce1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df1a4fce1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6.png"/><Relationship Id="rId5" Type="http://schemas.openxmlformats.org/officeDocument/2006/relationships/image" Target="../media/image11.jpg"/><Relationship Id="rId6" Type="http://schemas.openxmlformats.org/officeDocument/2006/relationships/image" Target="../media/image10.jp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16.jpg"/><Relationship Id="rId7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913850" y="4766400"/>
            <a:ext cx="1180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CASA Africa 2026</a:t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002250" y="4027525"/>
            <a:ext cx="1935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537300" y="2725100"/>
            <a:ext cx="3720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29300" y="388625"/>
            <a:ext cx="87147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Large Language Models </a:t>
            </a:r>
            <a:r>
              <a:rPr b="1"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 &amp; </a:t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Black Female</a:t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Epistemic Exclusion </a:t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&amp; the Need for Leadership from Africa</a:t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Mutale Nkonde, University of Cambridge</a:t>
            </a:r>
            <a:endParaRPr b="1" sz="1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descr="Cambridge University - YouTube"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5" y="0"/>
            <a:ext cx="697950" cy="6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7943125" y="4719900"/>
            <a:ext cx="1134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CASA Africa </a:t>
            </a: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2026</a:t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537300" y="2725100"/>
            <a:ext cx="3720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009625" y="64275"/>
            <a:ext cx="4368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My 2023 Prompt </a:t>
            </a:r>
            <a:endParaRPr b="1" sz="1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descr="Cambridge University - YouTube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5" y="0"/>
            <a:ext cx="697950" cy="6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390850" y="1896625"/>
            <a:ext cx="67527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accent5"/>
                </a:solidFill>
              </a:rPr>
              <a:t>What is the relationship between Bessie Smith and Mahalia Jackson?</a:t>
            </a:r>
            <a:endParaRPr b="1" i="1" sz="30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7980325" y="4766400"/>
            <a:ext cx="1143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CASA Africa 2026</a:t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002250" y="4027525"/>
            <a:ext cx="1935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8537300" y="2725100"/>
            <a:ext cx="3720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943600" y="64275"/>
            <a:ext cx="353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Who is Bessie Smith?</a:t>
            </a:r>
            <a:endParaRPr b="1" sz="1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descr="How Bessie Smith Influenced A Century Of Popular Music | WAMU"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50" y="903238"/>
            <a:ext cx="5468969" cy="3076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bridge University - YouTube"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5" y="0"/>
            <a:ext cx="697950" cy="6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204350" y="1395175"/>
            <a:ext cx="883500" cy="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872525" y="903250"/>
            <a:ext cx="3064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One of the first </a:t>
            </a:r>
            <a:r>
              <a:rPr lang="en" sz="1500">
                <a:solidFill>
                  <a:schemeClr val="lt1"/>
                </a:solidFill>
              </a:rPr>
              <a:t>successful</a:t>
            </a:r>
            <a:r>
              <a:rPr lang="en" sz="1500">
                <a:solidFill>
                  <a:schemeClr val="lt1"/>
                </a:solidFill>
              </a:rPr>
              <a:t> </a:t>
            </a:r>
            <a:r>
              <a:rPr lang="en" sz="1500">
                <a:solidFill>
                  <a:schemeClr val="lt1"/>
                </a:solidFill>
              </a:rPr>
              <a:t>artists</a:t>
            </a:r>
            <a:r>
              <a:rPr lang="en" sz="1500">
                <a:solidFill>
                  <a:schemeClr val="lt1"/>
                </a:solidFill>
              </a:rPr>
              <a:t> for Apollo Records during the 1940’s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919025" y="2018825"/>
            <a:ext cx="26760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First Black Female Popular Star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742200" y="3979800"/>
            <a:ext cx="2739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Empress of the Blues</a:t>
            </a:r>
            <a:endParaRPr b="1" sz="1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014300" y="3137025"/>
            <a:ext cx="2895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Foundational to the understanding of “race music”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7980325" y="4766400"/>
            <a:ext cx="1143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CASA Africa 2026</a:t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002250" y="4027525"/>
            <a:ext cx="1935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8537300" y="2725100"/>
            <a:ext cx="3720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943600" y="64275"/>
            <a:ext cx="353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The Response </a:t>
            </a:r>
            <a:endParaRPr b="1" sz="1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descr="Cambridge University - YouTube"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5" y="0"/>
            <a:ext cx="697950" cy="6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288300" y="817450"/>
            <a:ext cx="67713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accent5"/>
                </a:solidFill>
                <a:highlight>
                  <a:schemeClr val="dk1"/>
                </a:highlight>
              </a:rPr>
              <a:t>ChatGPT 3 (2023)</a:t>
            </a:r>
            <a:endParaRPr b="1"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accent5"/>
                </a:solidFill>
                <a:highlight>
                  <a:schemeClr val="dk1"/>
                </a:highlight>
              </a:rPr>
              <a:t>Could not offer a response just two different profiles</a:t>
            </a:r>
            <a:endParaRPr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5"/>
                </a:solidFill>
                <a:highlight>
                  <a:schemeClr val="dk1"/>
                </a:highlight>
              </a:rPr>
              <a:t>Chat GPT 5.6 (2026)</a:t>
            </a:r>
            <a:endParaRPr b="1"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highlight>
                  <a:schemeClr val="dk1"/>
                </a:highlight>
              </a:rPr>
              <a:t>Talked about their contributions but not their shared lineage within the race music tradition </a:t>
            </a:r>
            <a:endParaRPr sz="2400">
              <a:solidFill>
                <a:schemeClr val="accent5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7980325" y="4766400"/>
            <a:ext cx="1143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CASA Africa 2026</a:t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002250" y="4027525"/>
            <a:ext cx="1935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8537300" y="2725100"/>
            <a:ext cx="3720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943600" y="64275"/>
            <a:ext cx="7347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Bessie Smith’s Influence on Modern Music </a:t>
            </a:r>
            <a:endParaRPr b="1" sz="1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descr="Cambridge University - YouTube"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5" y="0"/>
            <a:ext cx="697950" cy="6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2204350" y="1395175"/>
            <a:ext cx="883500" cy="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712950" y="3568350"/>
            <a:ext cx="26889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Beyonce Superbowl 2016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descr="unit 3 post | CriticalWritingResearch"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5" y="973500"/>
            <a:ext cx="4151138" cy="2477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Lives Matter Has Shifted National Debate, Despite Controversial  Reputation"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2100" y="983300"/>
            <a:ext cx="3855201" cy="25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5021275" y="3625900"/>
            <a:ext cx="34323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During the Rise of #BlackLivesMatter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7980325" y="4766400"/>
            <a:ext cx="1143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CASA Africa 2026</a:t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3002250" y="4027525"/>
            <a:ext cx="1935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8537300" y="2725100"/>
            <a:ext cx="3720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943600" y="64275"/>
            <a:ext cx="788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Over 15 Years of Academic Work at the Intersection of Race, Gender  and Technology</a:t>
            </a:r>
            <a:endParaRPr b="1" sz="1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descr="Cambridge University - YouTube"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5" y="0"/>
            <a:ext cx="697950" cy="6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2204350" y="1395175"/>
            <a:ext cx="883500" cy="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Best Books On Race And Technology - Selected Reads"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50" y="1105628"/>
            <a:ext cx="7423375" cy="3660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7980325" y="4766400"/>
            <a:ext cx="1143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CASA Africa 2026</a:t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002250" y="4027525"/>
            <a:ext cx="1935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8537300" y="2725100"/>
            <a:ext cx="3720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943600" y="64275"/>
            <a:ext cx="7965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What This Says About LLMs and Race and Gender</a:t>
            </a:r>
            <a:endParaRPr b="1" sz="1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descr="Cambridge University - YouTube"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5" y="0"/>
            <a:ext cx="697950" cy="6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ponse: Black Feminist Thought | Reading Challenged"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525" y="1166225"/>
            <a:ext cx="456247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4873000" y="1800575"/>
            <a:ext cx="41205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Epistemic</a:t>
            </a:r>
            <a:r>
              <a:rPr b="1"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 Exclusion</a:t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Element of African exclusion</a:t>
            </a:r>
            <a:r>
              <a:rPr b="1"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b="1"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7980325" y="4766400"/>
            <a:ext cx="1143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CASA Africa 2026</a:t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002250" y="4027525"/>
            <a:ext cx="1935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8537300" y="2725100"/>
            <a:ext cx="3720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879675" y="64275"/>
            <a:ext cx="841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The Problem …. Support for Eugenics in Silicon Valley </a:t>
            </a:r>
            <a:endParaRPr b="1" sz="25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descr="Cambridge University - YouTube"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5" y="0"/>
            <a:ext cx="697950" cy="6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2204350" y="1395175"/>
            <a:ext cx="883500" cy="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Introducing the Existential Risk Observatory — EA Forum"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450" y="921713"/>
            <a:ext cx="3437076" cy="33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4756450" y="921725"/>
            <a:ext cx="3075900" cy="1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Should we focus on racism in LLMs?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7450" y="1911100"/>
            <a:ext cx="1857075" cy="285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ump Executive Order LIVE: Trump ..."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2925" y="2347625"/>
            <a:ext cx="2935450" cy="219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800" y="304800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600" y="609600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9200" y="1219200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0" y="1524000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28800" y="1828800"/>
            <a:ext cx="1143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/>
        </p:nvSpPr>
        <p:spPr>
          <a:xfrm>
            <a:off x="7980325" y="4766400"/>
            <a:ext cx="1143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CASA Africa 2026</a:t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002250" y="4027525"/>
            <a:ext cx="1935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8537300" y="2725100"/>
            <a:ext cx="3720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879675" y="64275"/>
            <a:ext cx="841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No Political Will</a:t>
            </a:r>
            <a:endParaRPr b="1" sz="25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descr="Cambridge University - YouTube"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5" y="0"/>
            <a:ext cx="697950" cy="6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2204350" y="1395175"/>
            <a:ext cx="883500" cy="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04800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609600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ump Congress speech: President vows to press ahead on reshaping America -  WHYY" id="160" name="Google Shape;1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1552705"/>
            <a:ext cx="4633050" cy="3086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veloping an effective data governance framework to deliver African digital  potentials | Brookings" id="161" name="Google Shape;1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5350" y="1552701"/>
            <a:ext cx="4875525" cy="32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