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Arial Black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ArialBlack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ff26ff589_0_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aff26ff589_0_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ff26ff589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ff26ff589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1d322972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1d322972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aff26ff589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aff26ff589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ff26ff589_0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aff26ff589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aff26ff589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aff26ff589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ff26ff589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aff26ff589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ff26ff589_0_8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aff26ff589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ff26ff589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9" name="Google Shape;199;g3aff26ff589_0_8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ff26ff589_0_1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g3aff26ff589_0_1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ff26ff58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g3aff26ff589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aff26ff589_0_1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aff26ff589_0_1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ff26ff589_0_1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aff26ff589_0_1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aff26ff589_0_1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aff26ff589_0_1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ff26ff589_0_1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aff26ff589_0_1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b017cbdf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b017cbdf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b017cbdfe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b017cbdfe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017cbdfe9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b017cbdfe9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b017cbdfe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b017cbdfe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b017cbdfe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b017cbdfe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b017cbdfe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3b017cbdfe9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ff26ff58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ff26ff58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b017cbdfe9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b017cbdfe9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91d322972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391d3229722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1d32297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1d32297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1d322972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91d322972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ff26ff589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aff26ff589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aff26ff589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aff26ff589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ff26ff589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aff26ff589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1.jpg"/><Relationship Id="rId5" Type="http://schemas.openxmlformats.org/officeDocument/2006/relationships/image" Target="../media/image31.jpg"/><Relationship Id="rId6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2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M-eLyNqenpRrtmv2y8ilWzTZKiVMxawX/view" TargetMode="External"/><Relationship Id="rId4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jpg"/><Relationship Id="rId4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107453" y="2073315"/>
            <a:ext cx="5687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Empowering Librarians to Lead Digital Inclusion in Africa: Insights from Library Aid Africa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43125" y="3411150"/>
            <a:ext cx="428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Damilare Oyedele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Co-Founder &amp; Chief Executive, Library Aid Africa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/>
        </p:nvSpPr>
        <p:spPr>
          <a:xfrm>
            <a:off x="436375" y="249700"/>
            <a:ext cx="2080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Xolani Moloi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1"/>
                </a:solidFill>
              </a:rPr>
              <a:t>South Africa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316700" y="1485475"/>
            <a:ext cx="4605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The Cyber Zone Project at La Lucia Library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Closing the Digital Gap for Pensioners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Providing them with access to digital literacy skills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lessons on using the internet safely, navigating computers, and accessing digital resources available at the library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012" y="-24300"/>
            <a:ext cx="3894000" cy="51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/>
        </p:nvSpPr>
        <p:spPr>
          <a:xfrm>
            <a:off x="185675" y="138300"/>
            <a:ext cx="2563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Benedicta Uchendu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1"/>
                </a:solidFill>
              </a:rPr>
              <a:t>Nigeria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233125" y="1699025"/>
            <a:ext cx="3890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Digital Literacy for Librarians: 21st Century Skills for service delivery. Training them on how to use digital tools to </a:t>
            </a:r>
            <a:r>
              <a:rPr lang="en" sz="2000">
                <a:solidFill>
                  <a:schemeClr val="lt1"/>
                </a:solidFill>
              </a:rPr>
              <a:t>transform</a:t>
            </a:r>
            <a:r>
              <a:rPr lang="en" sz="2000">
                <a:solidFill>
                  <a:schemeClr val="lt1"/>
                </a:solidFill>
              </a:rPr>
              <a:t> library services delivery 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0" l="0" r="29443" t="0"/>
          <a:stretch/>
        </p:blipFill>
        <p:spPr>
          <a:xfrm>
            <a:off x="4305375" y="0"/>
            <a:ext cx="48386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/>
        </p:nvSpPr>
        <p:spPr>
          <a:xfrm>
            <a:off x="185675" y="138300"/>
            <a:ext cx="2563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Sylvester Ebhonu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1"/>
                </a:solidFill>
              </a:rPr>
              <a:t>Nigeria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185675" y="1791875"/>
            <a:ext cx="4386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“Think Before You Click” workshop at Federal Government Girls College, training young </a:t>
            </a:r>
            <a:r>
              <a:rPr lang="en" sz="2000">
                <a:solidFill>
                  <a:schemeClr val="lt1"/>
                </a:solidFill>
              </a:rPr>
              <a:t>girls</a:t>
            </a:r>
            <a:r>
              <a:rPr lang="en" sz="2000">
                <a:solidFill>
                  <a:schemeClr val="lt1"/>
                </a:solidFill>
              </a:rPr>
              <a:t> on how to stay safe online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524" y="63152"/>
            <a:ext cx="3652200" cy="243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8125" y="2642900"/>
            <a:ext cx="3750900" cy="250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 b="18703" l="5357" r="0" t="14259"/>
          <a:stretch/>
        </p:blipFill>
        <p:spPr>
          <a:xfrm>
            <a:off x="4810300" y="1533975"/>
            <a:ext cx="4213652" cy="147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190100" y="1643325"/>
            <a:ext cx="3835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Mobilizing librarians across African countries to lead sessions on the need for LibraryTech skills.</a:t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475" y="1048900"/>
            <a:ext cx="3094500" cy="38307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00" y="1147450"/>
            <a:ext cx="3426600" cy="3633600"/>
          </a:xfrm>
          <a:prstGeom prst="round2DiagRect">
            <a:avLst>
              <a:gd fmla="val 16667" name="adj1"/>
              <a:gd fmla="val 972" name="adj2"/>
            </a:avLst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 rotWithShape="1">
          <a:blip r:embed="rId5">
            <a:alphaModFix/>
          </a:blip>
          <a:srcRect b="18703" l="5357" r="0" t="14259"/>
          <a:stretch/>
        </p:blipFill>
        <p:spPr>
          <a:xfrm>
            <a:off x="390976" y="121975"/>
            <a:ext cx="2440351" cy="85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/>
        </p:nvSpPr>
        <p:spPr>
          <a:xfrm>
            <a:off x="66000" y="91875"/>
            <a:ext cx="3918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Dunstanette Orehdola Bodkin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Sierra Leone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b="18703" l="5357" r="0" t="14259"/>
          <a:stretch/>
        </p:blipFill>
        <p:spPr>
          <a:xfrm>
            <a:off x="6602151" y="0"/>
            <a:ext cx="2440351" cy="85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850" y="1719128"/>
            <a:ext cx="2828400" cy="21213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1975" y="1719125"/>
            <a:ext cx="2828400" cy="21213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9200" y="1783024"/>
            <a:ext cx="2658300" cy="19935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/>
        </p:nvSpPr>
        <p:spPr>
          <a:xfrm>
            <a:off x="66000" y="91875"/>
            <a:ext cx="3918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Tayajana Zakaria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1"/>
                </a:solidFill>
              </a:rPr>
              <a:t>Malawi</a:t>
            </a:r>
            <a:endParaRPr i="1" sz="1500">
              <a:solidFill>
                <a:schemeClr val="lt1"/>
              </a:solidFill>
            </a:endParaRPr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b="18703" l="5357" r="0" t="14259"/>
          <a:stretch/>
        </p:blipFill>
        <p:spPr>
          <a:xfrm>
            <a:off x="6602151" y="0"/>
            <a:ext cx="2440351" cy="85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00" y="1902325"/>
            <a:ext cx="2797200" cy="20979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8450" y="1840825"/>
            <a:ext cx="2961300" cy="22209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5000" y="1754824"/>
            <a:ext cx="2899500" cy="21747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/>
        </p:nvSpPr>
        <p:spPr>
          <a:xfrm>
            <a:off x="4697850" y="2079150"/>
            <a:ext cx="397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Build with our </a:t>
            </a:r>
            <a:r>
              <a:rPr b="1" lang="en" sz="2000">
                <a:solidFill>
                  <a:schemeClr val="lt1"/>
                </a:solidFill>
              </a:rPr>
              <a:t>Communities</a:t>
            </a:r>
            <a:r>
              <a:rPr lang="en" sz="2000">
                <a:solidFill>
                  <a:schemeClr val="lt1"/>
                </a:solidFill>
              </a:rPr>
              <a:t> 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50" y="663050"/>
            <a:ext cx="3678150" cy="36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0"/>
          <p:cNvGrpSpPr/>
          <p:nvPr/>
        </p:nvGrpSpPr>
        <p:grpSpPr>
          <a:xfrm>
            <a:off x="3741806" y="983509"/>
            <a:ext cx="1292894" cy="3362094"/>
            <a:chOff x="2269749" y="1547442"/>
            <a:chExt cx="1723859" cy="4482792"/>
          </a:xfrm>
        </p:grpSpPr>
        <p:grpSp>
          <p:nvGrpSpPr>
            <p:cNvPr id="202" name="Google Shape;202;p30"/>
            <p:cNvGrpSpPr/>
            <p:nvPr/>
          </p:nvGrpSpPr>
          <p:grpSpPr>
            <a:xfrm>
              <a:off x="2269749" y="1547442"/>
              <a:ext cx="1723859" cy="4482792"/>
              <a:chOff x="3753109" y="1538576"/>
              <a:chExt cx="1723859" cy="4482792"/>
            </a:xfrm>
          </p:grpSpPr>
          <p:grpSp>
            <p:nvGrpSpPr>
              <p:cNvPr id="203" name="Google Shape;203;p30"/>
              <p:cNvGrpSpPr/>
              <p:nvPr/>
            </p:nvGrpSpPr>
            <p:grpSpPr>
              <a:xfrm>
                <a:off x="4005513" y="5052838"/>
                <a:ext cx="1223353" cy="968530"/>
                <a:chOff x="3709228" y="4690339"/>
                <a:chExt cx="1050900" cy="1227853"/>
              </a:xfrm>
            </p:grpSpPr>
            <p:sp>
              <p:nvSpPr>
                <p:cNvPr id="204" name="Google Shape;204;p30"/>
                <p:cNvSpPr/>
                <p:nvPr/>
              </p:nvSpPr>
              <p:spPr>
                <a:xfrm rot="10800000">
                  <a:off x="3709228" y="4690339"/>
                  <a:ext cx="1050900" cy="1225500"/>
                </a:xfrm>
                <a:prstGeom prst="trapezoid">
                  <a:avLst>
                    <a:gd fmla="val 78876" name="adj"/>
                  </a:avLst>
                </a:prstGeom>
                <a:solidFill>
                  <a:srgbClr val="F5B317">
                    <a:alpha val="49410"/>
                  </a:srgbClr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30"/>
                <p:cNvSpPr/>
                <p:nvPr/>
              </p:nvSpPr>
              <p:spPr>
                <a:xfrm flipH="1" rot="10800000">
                  <a:off x="4142795" y="5697692"/>
                  <a:ext cx="188100" cy="220500"/>
                </a:xfrm>
                <a:prstGeom prst="triangle">
                  <a:avLst>
                    <a:gd fmla="val 46937" name="adj"/>
                  </a:avLst>
                </a:prstGeom>
                <a:solidFill>
                  <a:srgbClr val="57687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6" name="Google Shape;206;p30"/>
              <p:cNvGrpSpPr/>
              <p:nvPr/>
            </p:nvGrpSpPr>
            <p:grpSpPr>
              <a:xfrm>
                <a:off x="3753109" y="2929314"/>
                <a:ext cx="680371" cy="2363947"/>
                <a:chOff x="3503485" y="2773890"/>
                <a:chExt cx="576000" cy="2001310"/>
              </a:xfrm>
            </p:grpSpPr>
            <p:sp>
              <p:nvSpPr>
                <p:cNvPr id="207" name="Google Shape;207;p30"/>
                <p:cNvSpPr/>
                <p:nvPr/>
              </p:nvSpPr>
              <p:spPr>
                <a:xfrm rot="10800000">
                  <a:off x="3717161" y="3061900"/>
                  <a:ext cx="361800" cy="17133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30"/>
                <p:cNvSpPr/>
                <p:nvPr/>
              </p:nvSpPr>
              <p:spPr>
                <a:xfrm>
                  <a:off x="3503485" y="2773890"/>
                  <a:ext cx="576000" cy="57600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114300">
                  <a:solidFill>
                    <a:schemeClr val="accent3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9" name="Google Shape;209;p30"/>
              <p:cNvGrpSpPr/>
              <p:nvPr/>
            </p:nvGrpSpPr>
            <p:grpSpPr>
              <a:xfrm>
                <a:off x="4264623" y="1538576"/>
                <a:ext cx="680371" cy="3752298"/>
                <a:chOff x="3938541" y="1598515"/>
                <a:chExt cx="576000" cy="3176683"/>
              </a:xfrm>
            </p:grpSpPr>
            <p:sp>
              <p:nvSpPr>
                <p:cNvPr id="210" name="Google Shape;210;p30"/>
                <p:cNvSpPr/>
                <p:nvPr/>
              </p:nvSpPr>
              <p:spPr>
                <a:xfrm>
                  <a:off x="3938541" y="1598515"/>
                  <a:ext cx="576000" cy="57600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114300">
                  <a:solidFill>
                    <a:schemeClr val="accent4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211;p30"/>
                <p:cNvSpPr/>
                <p:nvPr/>
              </p:nvSpPr>
              <p:spPr>
                <a:xfrm rot="10800000">
                  <a:off x="4081087" y="2118698"/>
                  <a:ext cx="313800" cy="26565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2" name="Google Shape;212;p30"/>
              <p:cNvGrpSpPr/>
              <p:nvPr/>
            </p:nvGrpSpPr>
            <p:grpSpPr>
              <a:xfrm>
                <a:off x="4796597" y="2372286"/>
                <a:ext cx="680371" cy="2920967"/>
                <a:chOff x="4389080" y="2302319"/>
                <a:chExt cx="576000" cy="2472881"/>
              </a:xfrm>
            </p:grpSpPr>
            <p:sp>
              <p:nvSpPr>
                <p:cNvPr id="213" name="Google Shape;213;p30"/>
                <p:cNvSpPr/>
                <p:nvPr/>
              </p:nvSpPr>
              <p:spPr>
                <a:xfrm rot="10800000">
                  <a:off x="4389711" y="2590300"/>
                  <a:ext cx="365400" cy="21849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214;p30"/>
                <p:cNvSpPr/>
                <p:nvPr/>
              </p:nvSpPr>
              <p:spPr>
                <a:xfrm>
                  <a:off x="4389080" y="2302319"/>
                  <a:ext cx="576000" cy="576000"/>
                </a:xfrm>
                <a:prstGeom prst="ellipse">
                  <a:avLst/>
                </a:prstGeom>
                <a:solidFill>
                  <a:schemeClr val="lt1"/>
                </a:solidFill>
                <a:ln cap="flat" cmpd="sng" w="114300">
                  <a:solidFill>
                    <a:schemeClr val="accen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t/>
                  </a:r>
                  <a:endParaRPr b="0" i="0" sz="20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215" name="Google Shape;215;p30"/>
            <p:cNvPicPr preferRelativeResize="0"/>
            <p:nvPr/>
          </p:nvPicPr>
          <p:blipFill rotWithShape="1">
            <a:blip r:embed="rId3">
              <a:alphaModFix/>
            </a:blip>
            <a:srcRect b="0" l="19865" r="26662" t="0"/>
            <a:stretch/>
          </p:blipFill>
          <p:spPr>
            <a:xfrm>
              <a:off x="2952045" y="1696213"/>
              <a:ext cx="363856" cy="383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273567">
              <a:off x="3477746" y="2521065"/>
              <a:ext cx="382891" cy="384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418882" y="3094327"/>
              <a:ext cx="384048" cy="384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30"/>
          <p:cNvGrpSpPr/>
          <p:nvPr/>
        </p:nvGrpSpPr>
        <p:grpSpPr>
          <a:xfrm rot="232375">
            <a:off x="5974765" y="1372680"/>
            <a:ext cx="2762075" cy="3052870"/>
            <a:chOff x="6728843" y="2454088"/>
            <a:chExt cx="4100233" cy="4505750"/>
          </a:xfrm>
        </p:grpSpPr>
        <p:pic>
          <p:nvPicPr>
            <p:cNvPr id="219" name="Google Shape;219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51096" y="2454088"/>
              <a:ext cx="4004586" cy="4004586"/>
            </a:xfrm>
            <a:prstGeom prst="rect">
              <a:avLst/>
            </a:prstGeom>
            <a:solidFill>
              <a:srgbClr val="ECECEC"/>
            </a:solidFill>
            <a:ln cap="sq" cmpd="sng" w="1428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48750" kx="195054" rotWithShape="0" algn="tl" dir="12900000" dist="38100" ky="144987">
                <a:srgbClr val="000000">
                  <a:alpha val="29409"/>
                </a:srgbClr>
              </a:outerShdw>
            </a:effectLst>
          </p:spPr>
        </p:pic>
        <p:grpSp>
          <p:nvGrpSpPr>
            <p:cNvPr id="220" name="Google Shape;220;p30"/>
            <p:cNvGrpSpPr/>
            <p:nvPr/>
          </p:nvGrpSpPr>
          <p:grpSpPr>
            <a:xfrm rot="-365693">
              <a:off x="6787375" y="5437725"/>
              <a:ext cx="3983170" cy="1314372"/>
              <a:chOff x="6821984" y="5481482"/>
              <a:chExt cx="3919500" cy="1314300"/>
            </a:xfrm>
          </p:grpSpPr>
          <p:sp>
            <p:nvSpPr>
              <p:cNvPr id="221" name="Google Shape;221;p30"/>
              <p:cNvSpPr/>
              <p:nvPr/>
            </p:nvSpPr>
            <p:spPr>
              <a:xfrm rot="338713">
                <a:off x="6858858" y="5668357"/>
                <a:ext cx="3845752" cy="940550"/>
              </a:xfrm>
              <a:prstGeom prst="roundRect">
                <a:avLst>
                  <a:gd fmla="val 16667" name="adj"/>
                </a:avLst>
              </a:prstGeom>
              <a:solidFill>
                <a:srgbClr val="00B0F0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2" name="Google Shape;222;p30"/>
              <p:cNvGrpSpPr/>
              <p:nvPr/>
            </p:nvGrpSpPr>
            <p:grpSpPr>
              <a:xfrm>
                <a:off x="6911377" y="5639296"/>
                <a:ext cx="3739800" cy="1043357"/>
                <a:chOff x="6911377" y="5639296"/>
                <a:chExt cx="3739800" cy="1043357"/>
              </a:xfrm>
            </p:grpSpPr>
            <p:sp>
              <p:nvSpPr>
                <p:cNvPr id="223" name="Google Shape;223;p30"/>
                <p:cNvSpPr txBox="1"/>
                <p:nvPr/>
              </p:nvSpPr>
              <p:spPr>
                <a:xfrm rot="338856">
                  <a:off x="7979692" y="5737395"/>
                  <a:ext cx="2008951" cy="3066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0" i="0" lang="en" sz="900" u="none" cap="none" strike="noStrik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Capstone Project</a:t>
                  </a:r>
                  <a:endParaRPr b="0" i="0" sz="900" u="none" cap="none" strike="noStrike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224" name="Google Shape;224;p30"/>
                <p:cNvSpPr txBox="1"/>
                <p:nvPr/>
              </p:nvSpPr>
              <p:spPr>
                <a:xfrm rot="338816">
                  <a:off x="6927582" y="5990507"/>
                  <a:ext cx="3707391" cy="5109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0" i="0" lang="en" sz="9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Community development through literacy programs</a:t>
                  </a:r>
                  <a:endParaRPr b="0" i="0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25" name="Google Shape;225;p30"/>
          <p:cNvSpPr/>
          <p:nvPr/>
        </p:nvSpPr>
        <p:spPr>
          <a:xfrm>
            <a:off x="3105481" y="2463154"/>
            <a:ext cx="487500" cy="51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65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0"/>
          <p:cNvSpPr/>
          <p:nvPr/>
        </p:nvSpPr>
        <p:spPr>
          <a:xfrm>
            <a:off x="5223841" y="2478394"/>
            <a:ext cx="487500" cy="51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65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0"/>
          <p:cNvPicPr preferRelativeResize="0"/>
          <p:nvPr/>
        </p:nvPicPr>
        <p:blipFill rotWithShape="1">
          <a:blip r:embed="rId7">
            <a:alphaModFix/>
          </a:blip>
          <a:srcRect b="26132" l="5199" r="14820" t="11305"/>
          <a:stretch/>
        </p:blipFill>
        <p:spPr>
          <a:xfrm>
            <a:off x="753070" y="2206725"/>
            <a:ext cx="2406594" cy="88796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/>
          <p:nvPr/>
        </p:nvSpPr>
        <p:spPr>
          <a:xfrm>
            <a:off x="810731" y="3094692"/>
            <a:ext cx="2695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Nurturing the next generation of library leaders in Africa</a:t>
            </a:r>
            <a:endParaRPr b="1" i="1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1"/>
          <p:cNvGrpSpPr/>
          <p:nvPr/>
        </p:nvGrpSpPr>
        <p:grpSpPr>
          <a:xfrm>
            <a:off x="209205" y="1076477"/>
            <a:ext cx="2088450" cy="3358350"/>
            <a:chOff x="568311" y="1626541"/>
            <a:chExt cx="2784600" cy="4477800"/>
          </a:xfrm>
        </p:grpSpPr>
        <p:grpSp>
          <p:nvGrpSpPr>
            <p:cNvPr id="234" name="Google Shape;234;p31"/>
            <p:cNvGrpSpPr/>
            <p:nvPr/>
          </p:nvGrpSpPr>
          <p:grpSpPr>
            <a:xfrm>
              <a:off x="568311" y="1626541"/>
              <a:ext cx="2784600" cy="4477800"/>
              <a:chOff x="4478059" y="1430038"/>
              <a:chExt cx="2784600" cy="4477800"/>
            </a:xfrm>
          </p:grpSpPr>
          <p:sp>
            <p:nvSpPr>
              <p:cNvPr id="235" name="Google Shape;235;p31"/>
              <p:cNvSpPr/>
              <p:nvPr/>
            </p:nvSpPr>
            <p:spPr>
              <a:xfrm>
                <a:off x="4478059" y="1887238"/>
                <a:ext cx="2784600" cy="40206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9525">
                <a:solidFill>
                  <a:srgbClr val="D0CECE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38100" rotWithShape="0" algn="tl" dir="2700000" dist="28575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31"/>
              <p:cNvSpPr txBox="1"/>
              <p:nvPr/>
            </p:nvSpPr>
            <p:spPr>
              <a:xfrm>
                <a:off x="4499661" y="3082737"/>
                <a:ext cx="2741400" cy="163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0"/>
                  <a:buFont typeface="Arial"/>
                  <a:buNone/>
                </a:pPr>
                <a:r>
                  <a:rPr lang="en" sz="7500">
                    <a:solidFill>
                      <a:srgbClr val="134F5C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4</a:t>
                </a:r>
                <a:endParaRPr b="0" i="0" sz="11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1"/>
              <p:cNvSpPr txBox="1"/>
              <p:nvPr/>
            </p:nvSpPr>
            <p:spPr>
              <a:xfrm>
                <a:off x="4716685" y="4742430"/>
                <a:ext cx="2524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" sz="1800" u="none" cap="none" strike="noStrike">
                    <a:solidFill>
                      <a:srgbClr val="134F5C"/>
                    </a:solidFill>
                    <a:latin typeface="Arial"/>
                    <a:ea typeface="Arial"/>
                    <a:cs typeface="Arial"/>
                    <a:sym typeface="Arial"/>
                  </a:rPr>
                  <a:t>Cohorts</a:t>
                </a:r>
                <a:endParaRPr b="0" i="0" sz="18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31"/>
              <p:cNvSpPr/>
              <p:nvPr/>
            </p:nvSpPr>
            <p:spPr>
              <a:xfrm>
                <a:off x="5427092" y="1430038"/>
                <a:ext cx="886500" cy="914400"/>
              </a:xfrm>
              <a:prstGeom prst="ellipse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39" name="Google Shape;239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12419" y="1847496"/>
              <a:ext cx="498287" cy="4982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31"/>
          <p:cNvGrpSpPr/>
          <p:nvPr/>
        </p:nvGrpSpPr>
        <p:grpSpPr>
          <a:xfrm>
            <a:off x="2415354" y="1088975"/>
            <a:ext cx="2088450" cy="3345975"/>
            <a:chOff x="3220472" y="1643205"/>
            <a:chExt cx="2784600" cy="4461300"/>
          </a:xfrm>
        </p:grpSpPr>
        <p:grpSp>
          <p:nvGrpSpPr>
            <p:cNvPr id="241" name="Google Shape;241;p31"/>
            <p:cNvGrpSpPr/>
            <p:nvPr/>
          </p:nvGrpSpPr>
          <p:grpSpPr>
            <a:xfrm>
              <a:off x="3220472" y="1643205"/>
              <a:ext cx="2784600" cy="4461300"/>
              <a:chOff x="4478059" y="1430038"/>
              <a:chExt cx="2784600" cy="4461300"/>
            </a:xfrm>
          </p:grpSpPr>
          <p:sp>
            <p:nvSpPr>
              <p:cNvPr id="242" name="Google Shape;242;p31"/>
              <p:cNvSpPr/>
              <p:nvPr/>
            </p:nvSpPr>
            <p:spPr>
              <a:xfrm>
                <a:off x="4478059" y="1887238"/>
                <a:ext cx="2784600" cy="40041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9525">
                <a:solidFill>
                  <a:srgbClr val="D0CECE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38100" rotWithShape="0" algn="tl" dir="2700000" dist="28575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31"/>
              <p:cNvSpPr txBox="1"/>
              <p:nvPr/>
            </p:nvSpPr>
            <p:spPr>
              <a:xfrm>
                <a:off x="4499661" y="3082737"/>
                <a:ext cx="2741400" cy="163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0"/>
                  <a:buFont typeface="Arial"/>
                  <a:buNone/>
                </a:pPr>
                <a:r>
                  <a:rPr b="0" i="0" lang="en" sz="7500" u="none" cap="none" strike="noStrike">
                    <a:solidFill>
                      <a:srgbClr val="134F5C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100</a:t>
                </a:r>
                <a:endParaRPr b="0" i="0" sz="7500" u="none" cap="none" strike="noStrike">
                  <a:solidFill>
                    <a:srgbClr val="134F5C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44" name="Google Shape;244;p31"/>
              <p:cNvSpPr txBox="1"/>
              <p:nvPr/>
            </p:nvSpPr>
            <p:spPr>
              <a:xfrm>
                <a:off x="4694029" y="2535526"/>
                <a:ext cx="2365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" sz="1800" u="none" cap="none" strike="noStrike">
                    <a:solidFill>
                      <a:srgbClr val="134F5C"/>
                    </a:solidFill>
                    <a:latin typeface="Arial"/>
                    <a:ea typeface="Arial"/>
                    <a:cs typeface="Arial"/>
                    <a:sym typeface="Arial"/>
                  </a:rPr>
                  <a:t>Trained</a:t>
                </a:r>
                <a:endParaRPr b="0" i="0" sz="18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31"/>
              <p:cNvSpPr txBox="1"/>
              <p:nvPr/>
            </p:nvSpPr>
            <p:spPr>
              <a:xfrm>
                <a:off x="4716685" y="4742430"/>
                <a:ext cx="25242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" sz="1800" u="none" cap="none" strike="noStrike">
                    <a:solidFill>
                      <a:srgbClr val="134F5C"/>
                    </a:solidFill>
                    <a:latin typeface="Arial"/>
                    <a:ea typeface="Arial"/>
                    <a:cs typeface="Arial"/>
                    <a:sym typeface="Arial"/>
                  </a:rPr>
                  <a:t>Young Library Leaders</a:t>
                </a:r>
                <a:endParaRPr b="0" i="0" sz="18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31"/>
              <p:cNvSpPr/>
              <p:nvPr/>
            </p:nvSpPr>
            <p:spPr>
              <a:xfrm>
                <a:off x="5427092" y="1430038"/>
                <a:ext cx="886500" cy="914400"/>
              </a:xfrm>
              <a:prstGeom prst="ellipse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47" name="Google Shape;247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69446" y="1847496"/>
              <a:ext cx="499733" cy="4997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8" name="Google Shape;248;p31"/>
          <p:cNvGrpSpPr/>
          <p:nvPr/>
        </p:nvGrpSpPr>
        <p:grpSpPr>
          <a:xfrm>
            <a:off x="4621503" y="1074507"/>
            <a:ext cx="2088450" cy="3360375"/>
            <a:chOff x="6162368" y="1628580"/>
            <a:chExt cx="2784600" cy="4480500"/>
          </a:xfrm>
        </p:grpSpPr>
        <p:grpSp>
          <p:nvGrpSpPr>
            <p:cNvPr id="249" name="Google Shape;249;p31"/>
            <p:cNvGrpSpPr/>
            <p:nvPr/>
          </p:nvGrpSpPr>
          <p:grpSpPr>
            <a:xfrm>
              <a:off x="6162368" y="1628580"/>
              <a:ext cx="2784600" cy="4480500"/>
              <a:chOff x="4478059" y="1430038"/>
              <a:chExt cx="2784600" cy="4480500"/>
            </a:xfrm>
          </p:grpSpPr>
          <p:sp>
            <p:nvSpPr>
              <p:cNvPr id="250" name="Google Shape;250;p31"/>
              <p:cNvSpPr/>
              <p:nvPr/>
            </p:nvSpPr>
            <p:spPr>
              <a:xfrm>
                <a:off x="4478059" y="1887238"/>
                <a:ext cx="2784600" cy="40233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9525">
                <a:solidFill>
                  <a:srgbClr val="D0CECE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38100" rotWithShape="0" algn="tl" dir="2700000" dist="28575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31"/>
              <p:cNvSpPr txBox="1"/>
              <p:nvPr/>
            </p:nvSpPr>
            <p:spPr>
              <a:xfrm>
                <a:off x="4499661" y="3082737"/>
                <a:ext cx="2741400" cy="163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0"/>
                  <a:buFont typeface="Arial"/>
                  <a:buNone/>
                </a:pPr>
                <a:r>
                  <a:rPr b="0" i="0" lang="en" sz="7500" u="none" cap="none" strike="noStrike">
                    <a:solidFill>
                      <a:srgbClr val="134F5C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19</a:t>
                </a:r>
                <a:endParaRPr b="0" i="0" sz="7500" u="none" cap="none" strike="noStrike">
                  <a:solidFill>
                    <a:srgbClr val="134F5C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52" name="Google Shape;252;p31"/>
              <p:cNvSpPr txBox="1"/>
              <p:nvPr/>
            </p:nvSpPr>
            <p:spPr>
              <a:xfrm>
                <a:off x="4694029" y="2535526"/>
                <a:ext cx="2365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" sz="1800" u="none" cap="none" strike="noStrike">
                    <a:solidFill>
                      <a:srgbClr val="134F5C"/>
                    </a:solidFill>
                    <a:latin typeface="Arial"/>
                    <a:ea typeface="Arial"/>
                    <a:cs typeface="Arial"/>
                    <a:sym typeface="Arial"/>
                  </a:rPr>
                  <a:t>Across</a:t>
                </a:r>
                <a:endParaRPr b="0" i="0" sz="18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31"/>
              <p:cNvSpPr txBox="1"/>
              <p:nvPr/>
            </p:nvSpPr>
            <p:spPr>
              <a:xfrm>
                <a:off x="4647235" y="4742430"/>
                <a:ext cx="2524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" sz="1800" u="none" cap="none" strike="noStrike">
                    <a:solidFill>
                      <a:srgbClr val="134F5C"/>
                    </a:solidFill>
                    <a:latin typeface="Arial"/>
                    <a:ea typeface="Arial"/>
                    <a:cs typeface="Arial"/>
                    <a:sym typeface="Arial"/>
                  </a:rPr>
                  <a:t>African Countries</a:t>
                </a:r>
                <a:endParaRPr b="0" i="0" sz="18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31"/>
              <p:cNvSpPr/>
              <p:nvPr/>
            </p:nvSpPr>
            <p:spPr>
              <a:xfrm>
                <a:off x="5427092" y="1430038"/>
                <a:ext cx="886500" cy="914400"/>
              </a:xfrm>
              <a:prstGeom prst="ellipse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55" name="Google Shape;255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311740" y="1842517"/>
              <a:ext cx="502569" cy="5025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6" name="Google Shape;256;p31"/>
          <p:cNvGrpSpPr/>
          <p:nvPr/>
        </p:nvGrpSpPr>
        <p:grpSpPr>
          <a:xfrm>
            <a:off x="6819515" y="1074507"/>
            <a:ext cx="2088450" cy="3360375"/>
            <a:chOff x="9092687" y="1623915"/>
            <a:chExt cx="2784600" cy="4480500"/>
          </a:xfrm>
        </p:grpSpPr>
        <p:grpSp>
          <p:nvGrpSpPr>
            <p:cNvPr id="257" name="Google Shape;257;p31"/>
            <p:cNvGrpSpPr/>
            <p:nvPr/>
          </p:nvGrpSpPr>
          <p:grpSpPr>
            <a:xfrm>
              <a:off x="9092687" y="1623915"/>
              <a:ext cx="2784600" cy="4480500"/>
              <a:chOff x="4478059" y="1430038"/>
              <a:chExt cx="2784600" cy="4480500"/>
            </a:xfrm>
          </p:grpSpPr>
          <p:sp>
            <p:nvSpPr>
              <p:cNvPr id="258" name="Google Shape;258;p31"/>
              <p:cNvSpPr/>
              <p:nvPr/>
            </p:nvSpPr>
            <p:spPr>
              <a:xfrm>
                <a:off x="4478059" y="1887238"/>
                <a:ext cx="2784600" cy="40233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9525">
                <a:solidFill>
                  <a:srgbClr val="D0CECE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38100" rotWithShape="0" algn="tl" dir="2700000" dist="28575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31"/>
              <p:cNvSpPr txBox="1"/>
              <p:nvPr/>
            </p:nvSpPr>
            <p:spPr>
              <a:xfrm>
                <a:off x="4499661" y="3082737"/>
                <a:ext cx="2741400" cy="163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0"/>
                  <a:buFont typeface="Arial"/>
                  <a:buNone/>
                </a:pPr>
                <a:r>
                  <a:rPr b="0" i="0" lang="en" sz="7500" u="none" cap="none" strike="noStrike">
                    <a:solidFill>
                      <a:srgbClr val="134F5C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50</a:t>
                </a:r>
                <a:endParaRPr b="0" i="0" sz="7500" u="none" cap="none" strike="noStrike">
                  <a:solidFill>
                    <a:srgbClr val="134F5C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60" name="Google Shape;260;p31"/>
              <p:cNvSpPr txBox="1"/>
              <p:nvPr/>
            </p:nvSpPr>
            <p:spPr>
              <a:xfrm>
                <a:off x="4694029" y="2535526"/>
                <a:ext cx="2365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" sz="1800" u="none" cap="none" strike="noStrike">
                    <a:solidFill>
                      <a:srgbClr val="134F5C"/>
                    </a:solidFill>
                    <a:latin typeface="Arial"/>
                    <a:ea typeface="Arial"/>
                    <a:cs typeface="Arial"/>
                    <a:sym typeface="Arial"/>
                  </a:rPr>
                  <a:t>Over</a:t>
                </a:r>
                <a:endParaRPr b="0" i="0" sz="18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1"/>
              <p:cNvSpPr txBox="1"/>
              <p:nvPr/>
            </p:nvSpPr>
            <p:spPr>
              <a:xfrm>
                <a:off x="4612510" y="4742430"/>
                <a:ext cx="2524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" sz="1800" u="none" cap="none" strike="noStrike">
                    <a:solidFill>
                      <a:srgbClr val="134F5C"/>
                    </a:solidFill>
                    <a:latin typeface="Arial"/>
                    <a:ea typeface="Arial"/>
                    <a:cs typeface="Arial"/>
                    <a:sym typeface="Arial"/>
                  </a:rPr>
                  <a:t>Capstone Project</a:t>
                </a:r>
                <a:endParaRPr b="0" i="0" sz="1800" u="none" cap="none" strike="noStrike">
                  <a:solidFill>
                    <a:srgbClr val="134F5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31"/>
              <p:cNvSpPr/>
              <p:nvPr/>
            </p:nvSpPr>
            <p:spPr>
              <a:xfrm>
                <a:off x="5427092" y="1430038"/>
                <a:ext cx="886500" cy="914400"/>
              </a:xfrm>
              <a:prstGeom prst="ellipse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63" name="Google Shape;263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235632" y="1851113"/>
              <a:ext cx="498583" cy="4985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31"/>
          <p:cNvSpPr txBox="1"/>
          <p:nvPr/>
        </p:nvSpPr>
        <p:spPr>
          <a:xfrm>
            <a:off x="-6718" y="227170"/>
            <a:ext cx="9141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" sz="4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YALLF IMPACT</a:t>
            </a:r>
            <a:endParaRPr b="0" i="0" sz="4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4"/>
          <p:cNvGrpSpPr/>
          <p:nvPr/>
        </p:nvGrpSpPr>
        <p:grpSpPr>
          <a:xfrm>
            <a:off x="2936765" y="2376884"/>
            <a:ext cx="664875" cy="685800"/>
            <a:chOff x="4246477" y="3078465"/>
            <a:chExt cx="886500" cy="914400"/>
          </a:xfrm>
        </p:grpSpPr>
        <p:sp>
          <p:nvSpPr>
            <p:cNvPr id="61" name="Google Shape;61;p14"/>
            <p:cNvSpPr/>
            <p:nvPr/>
          </p:nvSpPr>
          <p:spPr>
            <a:xfrm>
              <a:off x="4246477" y="3078465"/>
              <a:ext cx="886500" cy="914400"/>
            </a:xfrm>
            <a:prstGeom prst="ellipse">
              <a:avLst/>
            </a:prstGeom>
            <a:solidFill>
              <a:srgbClr val="DDEAF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" name="Google Shape;62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38221" y="3284205"/>
              <a:ext cx="502920" cy="5029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63;p14"/>
          <p:cNvSpPr/>
          <p:nvPr/>
        </p:nvSpPr>
        <p:spPr>
          <a:xfrm>
            <a:off x="2305381" y="2463154"/>
            <a:ext cx="487500" cy="51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65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/>
          <p:nvPr/>
        </p:nvSpPr>
        <p:spPr>
          <a:xfrm rot="-1508804">
            <a:off x="3687472" y="1985168"/>
            <a:ext cx="487836" cy="51333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65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/>
          <p:nvPr/>
        </p:nvSpPr>
        <p:spPr>
          <a:xfrm flipH="1" rot="-9291196">
            <a:off x="3687472" y="2987633"/>
            <a:ext cx="487836" cy="51333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65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5125" y="3101920"/>
            <a:ext cx="1618749" cy="119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1998" y="1217961"/>
            <a:ext cx="1618750" cy="115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91159" y="2021795"/>
            <a:ext cx="2027781" cy="156333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 flipH="1" rot="-9291196">
            <a:off x="6336626" y="1872792"/>
            <a:ext cx="487836" cy="51333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65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 rot="-1508804">
            <a:off x="6336627" y="2980337"/>
            <a:ext cx="487836" cy="51333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A65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323" y="2304451"/>
            <a:ext cx="1900826" cy="6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2" title="Copy of YALLF IMPACT VID 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/>
        </p:nvSpPr>
        <p:spPr>
          <a:xfrm>
            <a:off x="4697850" y="2079150"/>
            <a:ext cx="3974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Collaboration with Library Associations and Institutions 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275" name="Google Shape;2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50" y="663050"/>
            <a:ext cx="3678150" cy="36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/>
        </p:nvSpPr>
        <p:spPr>
          <a:xfrm>
            <a:off x="222825" y="2279025"/>
            <a:ext cx="397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Libraries for Digital Futures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925" y="152400"/>
            <a:ext cx="4641600" cy="46416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/>
        </p:nvSpPr>
        <p:spPr>
          <a:xfrm>
            <a:off x="4697850" y="2162700"/>
            <a:ext cx="397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Strengthening Library Systems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287" name="Google Shape;2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25" y="601525"/>
            <a:ext cx="3447851" cy="34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50" y="2007901"/>
            <a:ext cx="3614475" cy="9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700" y="125100"/>
            <a:ext cx="4893302" cy="489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00" y="115250"/>
            <a:ext cx="387096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686" y="115250"/>
            <a:ext cx="38709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/>
          <p:nvPr/>
        </p:nvSpPr>
        <p:spPr>
          <a:xfrm>
            <a:off x="389950" y="1936700"/>
            <a:ext cx="5005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Empowering Librarians to Lead Digital Inclusion in Africa: Insights from Library Aid Africa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305" name="Google Shape;3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350" y="706100"/>
            <a:ext cx="3379000" cy="33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200" y="787825"/>
            <a:ext cx="3744200" cy="37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9"/>
          <p:cNvSpPr txBox="1"/>
          <p:nvPr/>
        </p:nvSpPr>
        <p:spPr>
          <a:xfrm>
            <a:off x="455000" y="1723175"/>
            <a:ext cx="500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chemeClr val="lt1"/>
                </a:solidFill>
              </a:rPr>
              <a:t>Empower librarians</a:t>
            </a:r>
            <a:r>
              <a:rPr lang="en" sz="2500">
                <a:solidFill>
                  <a:schemeClr val="lt1"/>
                </a:solidFill>
              </a:rPr>
              <a:t> to build with their </a:t>
            </a:r>
            <a:r>
              <a:rPr b="1" i="1" lang="en" sz="2500">
                <a:solidFill>
                  <a:schemeClr val="lt1"/>
                </a:solidFill>
              </a:rPr>
              <a:t>communities</a:t>
            </a:r>
            <a:r>
              <a:rPr lang="en" sz="2500">
                <a:solidFill>
                  <a:schemeClr val="lt1"/>
                </a:solidFill>
              </a:rPr>
              <a:t>, </a:t>
            </a:r>
            <a:r>
              <a:rPr b="1" i="1" lang="en" sz="2500">
                <a:solidFill>
                  <a:schemeClr val="lt1"/>
                </a:solidFill>
              </a:rPr>
              <a:t>collaborate</a:t>
            </a:r>
            <a:r>
              <a:rPr b="1" lang="en" sz="2500">
                <a:solidFill>
                  <a:schemeClr val="lt1"/>
                </a:solidFill>
              </a:rPr>
              <a:t> </a:t>
            </a:r>
            <a:r>
              <a:rPr lang="en" sz="2500">
                <a:solidFill>
                  <a:schemeClr val="lt1"/>
                </a:solidFill>
              </a:rPr>
              <a:t>with </a:t>
            </a:r>
            <a:r>
              <a:rPr b="1" i="1" lang="en" sz="2500">
                <a:solidFill>
                  <a:schemeClr val="lt1"/>
                </a:solidFill>
              </a:rPr>
              <a:t>library institutions</a:t>
            </a:r>
            <a:r>
              <a:rPr lang="en" sz="2500">
                <a:solidFill>
                  <a:schemeClr val="lt1"/>
                </a:solidFill>
              </a:rPr>
              <a:t> and </a:t>
            </a:r>
            <a:r>
              <a:rPr b="1" i="1" lang="en" sz="2500">
                <a:solidFill>
                  <a:schemeClr val="lt1"/>
                </a:solidFill>
              </a:rPr>
              <a:t>strengthen library systems</a:t>
            </a:r>
            <a:endParaRPr b="1" i="1"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/>
          <p:nvPr/>
        </p:nvSpPr>
        <p:spPr>
          <a:xfrm>
            <a:off x="157925" y="315650"/>
            <a:ext cx="7734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Some partners we have worked with on this journey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317" name="Google Shape;317;p40" title="Group 542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2350"/>
            <a:ext cx="8839200" cy="239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/>
          <p:nvPr/>
        </p:nvSpPr>
        <p:spPr>
          <a:xfrm>
            <a:off x="1085334" y="-7652"/>
            <a:ext cx="8283000" cy="51588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1"/>
          <p:cNvSpPr txBox="1"/>
          <p:nvPr/>
        </p:nvSpPr>
        <p:spPr>
          <a:xfrm>
            <a:off x="1739776" y="487200"/>
            <a:ext cx="3737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 African Proverb says,</a:t>
            </a:r>
            <a:endParaRPr b="1"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1"/>
          <p:cNvSpPr txBox="1"/>
          <p:nvPr/>
        </p:nvSpPr>
        <p:spPr>
          <a:xfrm>
            <a:off x="1675444" y="1493834"/>
            <a:ext cx="66990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If you want to go </a:t>
            </a:r>
            <a:r>
              <a:rPr lang="en" sz="4500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fast</a:t>
            </a:r>
            <a:r>
              <a:rPr lang="en" sz="4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, go </a:t>
            </a:r>
            <a:r>
              <a:rPr lang="en" sz="4500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alone</a:t>
            </a:r>
            <a:r>
              <a:rPr lang="en" sz="4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. If you want to go </a:t>
            </a:r>
            <a:r>
              <a:rPr lang="en" sz="4500">
                <a:solidFill>
                  <a:srgbClr val="92D050"/>
                </a:solidFill>
                <a:latin typeface="Arial Black"/>
                <a:ea typeface="Arial Black"/>
                <a:cs typeface="Arial Black"/>
                <a:sym typeface="Arial Black"/>
              </a:rPr>
              <a:t>far</a:t>
            </a:r>
            <a:r>
              <a:rPr lang="en" sz="4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, go </a:t>
            </a:r>
            <a:r>
              <a:rPr lang="en" sz="4500">
                <a:solidFill>
                  <a:srgbClr val="92D050"/>
                </a:solidFill>
                <a:latin typeface="Arial Black"/>
                <a:ea typeface="Arial Black"/>
                <a:cs typeface="Arial Black"/>
                <a:sym typeface="Arial Black"/>
              </a:rPr>
              <a:t>together</a:t>
            </a:r>
            <a:r>
              <a:rPr lang="en" sz="4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sz="1100"/>
          </a:p>
        </p:txBody>
      </p:sp>
      <p:sp>
        <p:nvSpPr>
          <p:cNvPr id="325" name="Google Shape;325;p41"/>
          <p:cNvSpPr txBox="1"/>
          <p:nvPr/>
        </p:nvSpPr>
        <p:spPr>
          <a:xfrm>
            <a:off x="776284" y="708492"/>
            <a:ext cx="899100" cy="18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endParaRPr sz="113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6" name="Google Shape;326;p41"/>
          <p:cNvSpPr txBox="1"/>
          <p:nvPr/>
        </p:nvSpPr>
        <p:spPr>
          <a:xfrm flipH="1" rot="10800000">
            <a:off x="4777278" y="3334799"/>
            <a:ext cx="899100" cy="18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endParaRPr sz="113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4333775" y="1309025"/>
            <a:ext cx="4701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Capacity Development 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Library Tech Solutions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Library Policy Advisory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Library Programing and Infrastructure Support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50" y="1854563"/>
            <a:ext cx="4057226" cy="143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2"/>
          <p:cNvPicPr preferRelativeResize="0"/>
          <p:nvPr/>
        </p:nvPicPr>
        <p:blipFill rotWithShape="1">
          <a:blip r:embed="rId3">
            <a:alphaModFix/>
          </a:blip>
          <a:srcRect b="0" l="9800" r="28368" t="0"/>
          <a:stretch/>
        </p:blipFill>
        <p:spPr>
          <a:xfrm>
            <a:off x="4373880" y="-7620"/>
            <a:ext cx="47701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/>
          <p:nvPr/>
        </p:nvSpPr>
        <p:spPr>
          <a:xfrm>
            <a:off x="-7619" y="0"/>
            <a:ext cx="9150718" cy="5158699"/>
          </a:xfrm>
          <a:custGeom>
            <a:rect b="b" l="l" r="r" t="t"/>
            <a:pathLst>
              <a:path extrusionOk="0" h="6878266" w="12200957">
                <a:moveTo>
                  <a:pt x="0" y="0"/>
                </a:moveTo>
                <a:lnTo>
                  <a:pt x="8008913" y="0"/>
                </a:lnTo>
                <a:lnTo>
                  <a:pt x="6591528" y="1174971"/>
                </a:lnTo>
                <a:cubicBezTo>
                  <a:pt x="6289135" y="1425646"/>
                  <a:pt x="6247210" y="1873997"/>
                  <a:pt x="6497884" y="2176390"/>
                </a:cubicBezTo>
                <a:cubicBezTo>
                  <a:pt x="6748559" y="2478784"/>
                  <a:pt x="7196910" y="2520710"/>
                  <a:pt x="7499303" y="2270035"/>
                </a:cubicBezTo>
                <a:lnTo>
                  <a:pt x="10237681" y="0"/>
                </a:lnTo>
                <a:lnTo>
                  <a:pt x="10508541" y="0"/>
                </a:lnTo>
                <a:lnTo>
                  <a:pt x="6591528" y="3247089"/>
                </a:lnTo>
                <a:cubicBezTo>
                  <a:pt x="6289135" y="3497764"/>
                  <a:pt x="6247209" y="3946115"/>
                  <a:pt x="6497884" y="4248509"/>
                </a:cubicBezTo>
                <a:cubicBezTo>
                  <a:pt x="6748559" y="4550902"/>
                  <a:pt x="7196910" y="4592828"/>
                  <a:pt x="7499303" y="4342153"/>
                </a:cubicBezTo>
                <a:lnTo>
                  <a:pt x="12200957" y="444619"/>
                </a:lnTo>
                <a:lnTo>
                  <a:pt x="12200957" y="706528"/>
                </a:lnTo>
                <a:lnTo>
                  <a:pt x="7133094" y="4907638"/>
                </a:lnTo>
                <a:cubicBezTo>
                  <a:pt x="6830701" y="5158313"/>
                  <a:pt x="6788775" y="5606664"/>
                  <a:pt x="7039450" y="5909058"/>
                </a:cubicBezTo>
                <a:cubicBezTo>
                  <a:pt x="7290126" y="6211451"/>
                  <a:pt x="7738477" y="6253377"/>
                  <a:pt x="8040870" y="6002702"/>
                </a:cubicBezTo>
                <a:lnTo>
                  <a:pt x="12200957" y="2554111"/>
                </a:lnTo>
                <a:lnTo>
                  <a:pt x="12200957" y="2822307"/>
                </a:lnTo>
                <a:lnTo>
                  <a:pt x="8928477" y="5535097"/>
                </a:lnTo>
                <a:cubicBezTo>
                  <a:pt x="8626083" y="5785772"/>
                  <a:pt x="8584157" y="6234123"/>
                  <a:pt x="8834833" y="6536517"/>
                </a:cubicBezTo>
                <a:cubicBezTo>
                  <a:pt x="9085508" y="6838910"/>
                  <a:pt x="9533859" y="6880836"/>
                  <a:pt x="9836253" y="6630161"/>
                </a:cubicBezTo>
                <a:lnTo>
                  <a:pt x="12200957" y="4669890"/>
                </a:lnTo>
                <a:lnTo>
                  <a:pt x="12200957" y="4902297"/>
                </a:lnTo>
                <a:lnTo>
                  <a:pt x="11437602" y="5535096"/>
                </a:lnTo>
                <a:cubicBezTo>
                  <a:pt x="11135208" y="5785771"/>
                  <a:pt x="11093282" y="6234122"/>
                  <a:pt x="11343958" y="6536516"/>
                </a:cubicBezTo>
                <a:cubicBezTo>
                  <a:pt x="11531964" y="6763311"/>
                  <a:pt x="11831163" y="6843593"/>
                  <a:pt x="12096585" y="6763805"/>
                </a:cubicBezTo>
                <a:lnTo>
                  <a:pt x="12200957" y="6720760"/>
                </a:lnTo>
                <a:lnTo>
                  <a:pt x="12200957" y="6878266"/>
                </a:lnTo>
                <a:lnTo>
                  <a:pt x="0" y="6878266"/>
                </a:lnTo>
                <a:close/>
              </a:path>
            </a:pathLst>
          </a:custGeom>
          <a:solidFill>
            <a:srgbClr val="76A5AF"/>
          </a:solidFill>
          <a:ln cap="flat" cmpd="sng" w="9525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428625" y="431775"/>
            <a:ext cx="4090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Join our story at</a:t>
            </a:r>
            <a:endParaRPr b="0" i="0" sz="3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4" name="Google Shape;334;p42"/>
          <p:cNvSpPr txBox="1"/>
          <p:nvPr/>
        </p:nvSpPr>
        <p:spPr>
          <a:xfrm>
            <a:off x="375285" y="1490955"/>
            <a:ext cx="4090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libraryaidafrica.org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075" y="2579344"/>
            <a:ext cx="2084832" cy="2084832"/>
          </a:xfrm>
          <a:prstGeom prst="rect">
            <a:avLst/>
          </a:prstGeom>
          <a:solidFill>
            <a:srgbClr val="0A65C2"/>
          </a:solidFill>
          <a:ln cap="flat" cmpd="sng" w="95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23125" l="0" r="0" t="40533"/>
          <a:stretch/>
        </p:blipFill>
        <p:spPr>
          <a:xfrm>
            <a:off x="-2164" y="0"/>
            <a:ext cx="9136476" cy="22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940067" y="418056"/>
            <a:ext cx="5252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ACHIEVEMENTS</a:t>
            </a:r>
            <a:endParaRPr sz="45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1957" y="-4"/>
            <a:ext cx="9150900" cy="22200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rgbClr val="76A5A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" name="Google Shape;85;p16"/>
          <p:cNvGrpSpPr/>
          <p:nvPr/>
        </p:nvGrpSpPr>
        <p:grpSpPr>
          <a:xfrm>
            <a:off x="486136" y="1232404"/>
            <a:ext cx="2309175" cy="2990700"/>
            <a:chOff x="648182" y="1439683"/>
            <a:chExt cx="3078900" cy="3987600"/>
          </a:xfrm>
        </p:grpSpPr>
        <p:sp>
          <p:nvSpPr>
            <p:cNvPr id="86" name="Google Shape;86;p16"/>
            <p:cNvSpPr/>
            <p:nvPr/>
          </p:nvSpPr>
          <p:spPr>
            <a:xfrm>
              <a:off x="648182" y="1896883"/>
              <a:ext cx="3078900" cy="35304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38100" rotWithShape="0" algn="tl" dir="2700000" dist="28575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816980" y="2756713"/>
              <a:ext cx="2741400" cy="241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300">
                  <a:solidFill>
                    <a:srgbClr val="134F5C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</a:t>
              </a:r>
              <a:endParaRPr sz="1100">
                <a:solidFill>
                  <a:srgbClr val="134F5C"/>
                </a:solidFill>
              </a:endParaRPr>
            </a:p>
          </p:txBody>
        </p:sp>
        <p:grpSp>
          <p:nvGrpSpPr>
            <p:cNvPr id="88" name="Google Shape;88;p16"/>
            <p:cNvGrpSpPr/>
            <p:nvPr/>
          </p:nvGrpSpPr>
          <p:grpSpPr>
            <a:xfrm>
              <a:off x="1744411" y="1439683"/>
              <a:ext cx="886500" cy="914400"/>
              <a:chOff x="1744411" y="1439683"/>
              <a:chExt cx="886500" cy="914400"/>
            </a:xfrm>
          </p:grpSpPr>
          <p:sp>
            <p:nvSpPr>
              <p:cNvPr id="89" name="Google Shape;89;p16"/>
              <p:cNvSpPr/>
              <p:nvPr/>
            </p:nvSpPr>
            <p:spPr>
              <a:xfrm>
                <a:off x="1744411" y="1439683"/>
                <a:ext cx="886500" cy="914400"/>
              </a:xfrm>
              <a:prstGeom prst="ellipse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0" name="Google Shape;90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938471" y="1653533"/>
                <a:ext cx="498287" cy="498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1" name="Google Shape;91;p16"/>
            <p:cNvSpPr txBox="1"/>
            <p:nvPr/>
          </p:nvSpPr>
          <p:spPr>
            <a:xfrm>
              <a:off x="1371600" y="4742431"/>
              <a:ext cx="1632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Years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16"/>
          <p:cNvGrpSpPr/>
          <p:nvPr/>
        </p:nvGrpSpPr>
        <p:grpSpPr>
          <a:xfrm>
            <a:off x="3343640" y="1232404"/>
            <a:ext cx="2309175" cy="2990700"/>
            <a:chOff x="4330863" y="1430038"/>
            <a:chExt cx="3078900" cy="3987600"/>
          </a:xfrm>
        </p:grpSpPr>
        <p:sp>
          <p:nvSpPr>
            <p:cNvPr id="93" name="Google Shape;93;p16"/>
            <p:cNvSpPr/>
            <p:nvPr/>
          </p:nvSpPr>
          <p:spPr>
            <a:xfrm>
              <a:off x="4330863" y="1887238"/>
              <a:ext cx="3078900" cy="35304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38100" rotWithShape="0" algn="tl" dir="2700000" dist="28575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6"/>
            <p:cNvSpPr txBox="1"/>
            <p:nvPr/>
          </p:nvSpPr>
          <p:spPr>
            <a:xfrm>
              <a:off x="4499661" y="2747068"/>
              <a:ext cx="2741400" cy="241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300">
                  <a:solidFill>
                    <a:srgbClr val="134F5C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</a:t>
              </a:r>
              <a:endParaRPr sz="11300">
                <a:solidFill>
                  <a:srgbClr val="134F5C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95" name="Google Shape;95;p16"/>
            <p:cNvSpPr txBox="1"/>
            <p:nvPr/>
          </p:nvSpPr>
          <p:spPr>
            <a:xfrm>
              <a:off x="4694029" y="2535526"/>
              <a:ext cx="2365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Partners across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 txBox="1"/>
            <p:nvPr/>
          </p:nvSpPr>
          <p:spPr>
            <a:xfrm>
              <a:off x="4716685" y="4742430"/>
              <a:ext cx="2524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African Countries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" name="Google Shape;97;p16"/>
            <p:cNvGrpSpPr/>
            <p:nvPr/>
          </p:nvGrpSpPr>
          <p:grpSpPr>
            <a:xfrm>
              <a:off x="5427092" y="1430038"/>
              <a:ext cx="886500" cy="914400"/>
              <a:chOff x="5427092" y="1430038"/>
              <a:chExt cx="886500" cy="914400"/>
            </a:xfrm>
          </p:grpSpPr>
          <p:sp>
            <p:nvSpPr>
              <p:cNvPr id="98" name="Google Shape;98;p16"/>
              <p:cNvSpPr/>
              <p:nvPr/>
            </p:nvSpPr>
            <p:spPr>
              <a:xfrm>
                <a:off x="5427092" y="1430038"/>
                <a:ext cx="886500" cy="914400"/>
              </a:xfrm>
              <a:prstGeom prst="ellipse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9" name="Google Shape;99;p1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618836" y="1635778"/>
                <a:ext cx="502920" cy="5029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0" name="Google Shape;100;p16"/>
          <p:cNvGrpSpPr/>
          <p:nvPr/>
        </p:nvGrpSpPr>
        <p:grpSpPr>
          <a:xfrm>
            <a:off x="6183778" y="1232404"/>
            <a:ext cx="2309175" cy="2990700"/>
            <a:chOff x="8245037" y="1643205"/>
            <a:chExt cx="3078900" cy="3987600"/>
          </a:xfrm>
        </p:grpSpPr>
        <p:sp>
          <p:nvSpPr>
            <p:cNvPr id="101" name="Google Shape;101;p16"/>
            <p:cNvSpPr/>
            <p:nvPr/>
          </p:nvSpPr>
          <p:spPr>
            <a:xfrm>
              <a:off x="8245037" y="2100405"/>
              <a:ext cx="3078900" cy="35304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38100" rotWithShape="0" algn="tl" dir="2700000" dist="28575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6"/>
            <p:cNvSpPr txBox="1"/>
            <p:nvPr/>
          </p:nvSpPr>
          <p:spPr>
            <a:xfrm>
              <a:off x="8413835" y="2960235"/>
              <a:ext cx="2741400" cy="241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300">
                  <a:solidFill>
                    <a:srgbClr val="134F5C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22</a:t>
              </a:r>
              <a:endParaRPr sz="11300">
                <a:solidFill>
                  <a:srgbClr val="134F5C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03" name="Google Shape;103;p16"/>
            <p:cNvSpPr txBox="1"/>
            <p:nvPr/>
          </p:nvSpPr>
          <p:spPr>
            <a:xfrm>
              <a:off x="8608203" y="2748693"/>
              <a:ext cx="2365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Impact across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 txBox="1"/>
            <p:nvPr/>
          </p:nvSpPr>
          <p:spPr>
            <a:xfrm>
              <a:off x="8630859" y="4955597"/>
              <a:ext cx="2524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African Countries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5" name="Google Shape;105;p16"/>
            <p:cNvGrpSpPr/>
            <p:nvPr/>
          </p:nvGrpSpPr>
          <p:grpSpPr>
            <a:xfrm>
              <a:off x="9341266" y="1643205"/>
              <a:ext cx="886500" cy="914400"/>
              <a:chOff x="9341266" y="1643205"/>
              <a:chExt cx="886500" cy="914400"/>
            </a:xfrm>
          </p:grpSpPr>
          <p:sp>
            <p:nvSpPr>
              <p:cNvPr id="106" name="Google Shape;106;p16"/>
              <p:cNvSpPr/>
              <p:nvPr/>
            </p:nvSpPr>
            <p:spPr>
              <a:xfrm>
                <a:off x="9341266" y="1643205"/>
                <a:ext cx="886500" cy="914400"/>
              </a:xfrm>
              <a:prstGeom prst="ellipse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7" name="Google Shape;107;p1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533185" y="1857055"/>
                <a:ext cx="502569" cy="5025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idx="1" type="subTitle"/>
          </p:nvPr>
        </p:nvSpPr>
        <p:spPr>
          <a:xfrm>
            <a:off x="116725" y="1674100"/>
            <a:ext cx="5250600" cy="21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Empowering Librarians to Lead Digital Inclusion in Africa: Insights from Library Aid Africa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389950" y="1936700"/>
            <a:ext cx="5005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HOW?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350" y="706100"/>
            <a:ext cx="3379000" cy="33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/>
        </p:nvSpPr>
        <p:spPr>
          <a:xfrm>
            <a:off x="3982950" y="2068400"/>
            <a:ext cx="5005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Empower Librarians</a:t>
            </a:r>
            <a:r>
              <a:rPr lang="en" sz="2000">
                <a:solidFill>
                  <a:schemeClr val="lt1"/>
                </a:solidFill>
              </a:rPr>
              <a:t> to lead digital inclusion efforts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25" y="570175"/>
            <a:ext cx="3481200" cy="34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/>
        </p:nvSpPr>
        <p:spPr>
          <a:xfrm>
            <a:off x="64975" y="2216950"/>
            <a:ext cx="3751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integrate libraries into the discourse and actions of the Internet Governance Forum (IGF)  at the national, and regional levels across Africa, ensuring active participation of libraries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75" y="69076"/>
            <a:ext cx="3445851" cy="8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225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/>
        </p:nvSpPr>
        <p:spPr>
          <a:xfrm>
            <a:off x="4502900" y="2171550"/>
            <a:ext cx="446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Leading Digital Inclusion Efforts on the ground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75" y="472700"/>
            <a:ext cx="4198100" cy="419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