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6" r:id="rId4"/>
    <p:sldId id="273" r:id="rId5"/>
    <p:sldId id="260" r:id="rId6"/>
    <p:sldId id="264" r:id="rId7"/>
    <p:sldId id="262" r:id="rId8"/>
    <p:sldId id="274" r:id="rId9"/>
    <p:sldId id="263" r:id="rId10"/>
    <p:sldId id="275" r:id="rId11"/>
    <p:sldId id="265" r:id="rId12"/>
    <p:sldId id="267" r:id="rId13"/>
  </p:sldIdLst>
  <p:sldSz cx="12192000" cy="6858000"/>
  <p:notesSz cx="6858000" cy="12192000"/>
  <p:embeddedFontLst>
    <p:embeddedFont>
      <p:font typeface="Avenir Next Ultra Light" panose="020B0203020202020204" pitchFamily="34" charset="77"/>
      <p:regular r:id="rId15"/>
      <p:italic r:id="rId16"/>
    </p:embeddedFont>
    <p:embeddedFont>
      <p:font typeface="Sorts Mill Goudy" panose="02000503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4"/>
    <p:restoredTop sz="94564"/>
  </p:normalViewPr>
  <p:slideViewPr>
    <p:cSldViewPr snapToGrid="0" snapToObjects="1">
      <p:cViewPr>
        <p:scale>
          <a:sx n="112" d="100"/>
          <a:sy n="112" d="100"/>
        </p:scale>
        <p:origin x="40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78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714500" y="857907"/>
            <a:ext cx="8763000" cy="2323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Social Media Reactions to Sex Toy Criminalization in Ghana: A Cross-Sectional Sentiment and Text Network Analysis</a:t>
            </a:r>
            <a:endParaRPr lang="en-US" sz="3200" dirty="0"/>
          </a:p>
        </p:txBody>
      </p:sp>
      <p:sp>
        <p:nvSpPr>
          <p:cNvPr id="5" name="Shape 3"/>
          <p:cNvSpPr/>
          <p:nvPr/>
        </p:nvSpPr>
        <p:spPr>
          <a:xfrm>
            <a:off x="5638800" y="348615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2844254" y="3581322"/>
            <a:ext cx="7969058" cy="5239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Anthony Senanu Agbeve</a:t>
            </a:r>
            <a:r>
              <a:rPr lang="en-US" sz="1400" baseline="30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r>
              <a:rPr lang="en-US" sz="14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Daniel Yaw Fiaveh</a:t>
            </a:r>
            <a:r>
              <a:rPr lang="en-US" sz="1400" baseline="30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r>
              <a:rPr lang="en-US" sz="14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Martina Anto-Ocrah</a:t>
            </a:r>
            <a:r>
              <a:rPr lang="en-US" sz="1400" baseline="30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r>
              <a:rPr lang="en-US" sz="14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&amp; Amanda Yad-El Ugboji</a:t>
            </a:r>
            <a:r>
              <a:rPr lang="en-US" sz="1400" baseline="300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400" baseline="30000" dirty="0"/>
          </a:p>
          <a:p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097220" y="4074851"/>
            <a:ext cx="64865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788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r>
              <a:rPr lang="en-US" sz="105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University of Cape Coast, Ghana | </a:t>
            </a:r>
            <a:r>
              <a:rPr lang="en-US" sz="788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r>
              <a:rPr lang="en-US" sz="105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University of Pittsburgh, USA</a:t>
            </a:r>
            <a:endParaRPr lang="en-US" sz="1600" dirty="0"/>
          </a:p>
        </p:txBody>
      </p:sp>
      <p:pic>
        <p:nvPicPr>
          <p:cNvPr id="1026" name="Picture 2" descr="Casa África | Casa África">
            <a:extLst>
              <a:ext uri="{FF2B5EF4-FFF2-40B4-BE49-F238E27FC236}">
                <a16:creationId xmlns:a16="http://schemas.microsoft.com/office/drawing/2014/main" id="{1548642D-5CE2-F7F6-1600-1E699976E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80" y="5252057"/>
            <a:ext cx="2111865" cy="6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DE11F1-CB86-C823-133F-169C556062E2}"/>
              </a:ext>
            </a:extLst>
          </p:cNvPr>
          <p:cNvSpPr txBox="1"/>
          <p:nvPr/>
        </p:nvSpPr>
        <p:spPr>
          <a:xfrm>
            <a:off x="4770710" y="5877770"/>
            <a:ext cx="298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venir Next Ultra Light" panose="020B0203020202020204" pitchFamily="34" charset="77"/>
                <a:cs typeface="Arima Koshi" pitchFamily="2" charset="77"/>
              </a:rPr>
              <a:t>2ND INTERNATIONAL CONGRESS</a:t>
            </a:r>
          </a:p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venir Next Ultra Light" panose="020B0203020202020204" pitchFamily="34" charset="77"/>
                <a:cs typeface="Arima Koshi" pitchFamily="2" charset="77"/>
              </a:rPr>
              <a:t>ON AFRICA-SPAIN DIGITAL DIALOGUES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Avenir Next Ultra Light" panose="020B0203020202020204" pitchFamily="34" charset="77"/>
                <a:cs typeface="Arima Koshi" pitchFamily="2" charset="77"/>
              </a:rPr>
              <a:t>MAY 6 – 8, 2026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7.1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400050"/>
            <a:ext cx="35623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Key Themes &amp; Discussion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838200"/>
            <a:ext cx="11430000" cy="1905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009650"/>
            <a:ext cx="11410950" cy="2857500"/>
          </a:xfrm>
          <a:custGeom>
            <a:avLst/>
            <a:gdLst/>
            <a:ahLst/>
            <a:cxnLst/>
            <a:rect l="l" t="t" r="r" b="b"/>
            <a:pathLst>
              <a:path w="11410950" h="2857500">
                <a:moveTo>
                  <a:pt x="38100" y="0"/>
                </a:moveTo>
                <a:lnTo>
                  <a:pt x="11334750" y="0"/>
                </a:lnTo>
                <a:cubicBezTo>
                  <a:pt x="11376806" y="0"/>
                  <a:pt x="11410950" y="34144"/>
                  <a:pt x="11410950" y="76200"/>
                </a:cubicBezTo>
                <a:lnTo>
                  <a:pt x="11410950" y="2781300"/>
                </a:lnTo>
                <a:cubicBezTo>
                  <a:pt x="11410950" y="2823356"/>
                  <a:pt x="11376806" y="2857500"/>
                  <a:pt x="11334750" y="2857500"/>
                </a:cubicBezTo>
                <a:lnTo>
                  <a:pt x="38100" y="2857500"/>
                </a:lnTo>
                <a:cubicBezTo>
                  <a:pt x="17072" y="2857500"/>
                  <a:pt x="0" y="2840428"/>
                  <a:pt x="0" y="2819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" name="Shape 5"/>
          <p:cNvSpPr/>
          <p:nvPr/>
        </p:nvSpPr>
        <p:spPr>
          <a:xfrm>
            <a:off x="400050" y="1009650"/>
            <a:ext cx="38100" cy="2857500"/>
          </a:xfrm>
          <a:custGeom>
            <a:avLst/>
            <a:gdLst/>
            <a:ahLst/>
            <a:cxnLst/>
            <a:rect l="l" t="t" r="r" b="b"/>
            <a:pathLst>
              <a:path w="38100" h="2857500">
                <a:moveTo>
                  <a:pt x="38100" y="0"/>
                </a:moveTo>
                <a:lnTo>
                  <a:pt x="38100" y="0"/>
                </a:lnTo>
                <a:lnTo>
                  <a:pt x="38100" y="2857500"/>
                </a:lnTo>
                <a:lnTo>
                  <a:pt x="38100" y="2857500"/>
                </a:lnTo>
                <a:cubicBezTo>
                  <a:pt x="17072" y="2857500"/>
                  <a:pt x="0" y="2840428"/>
                  <a:pt x="0" y="28194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Shape 6"/>
          <p:cNvSpPr/>
          <p:nvPr/>
        </p:nvSpPr>
        <p:spPr>
          <a:xfrm>
            <a:off x="571500" y="1162050"/>
            <a:ext cx="457200" cy="4572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9" name="Text 7"/>
          <p:cNvSpPr/>
          <p:nvPr/>
        </p:nvSpPr>
        <p:spPr>
          <a:xfrm>
            <a:off x="514350" y="1162050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81100" y="1162050"/>
            <a:ext cx="10572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70C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Male-Centered Sexual Framework and Devaluation of Female Pleasure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1181100" y="1504950"/>
            <a:ext cx="10553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Comments such as </a:t>
            </a: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“men can do the work"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reflect deeply entrenched cultural beliefs that prioritize male sexual performance while relegating women's sexual needs as secondary or unnecessary.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1181100" y="2114550"/>
            <a:ext cx="5181600" cy="1600200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1295400" y="2228850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Systemic Impacts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1314450" y="2571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709" y="49709"/>
                </a:moveTo>
                <a:cubicBezTo>
                  <a:pt x="52507" y="46911"/>
                  <a:pt x="57031" y="46911"/>
                  <a:pt x="59799" y="49709"/>
                </a:cubicBezTo>
                <a:lnTo>
                  <a:pt x="76170" y="66080"/>
                </a:lnTo>
                <a:lnTo>
                  <a:pt x="92541" y="49709"/>
                </a:lnTo>
                <a:cubicBezTo>
                  <a:pt x="95339" y="46911"/>
                  <a:pt x="99864" y="46911"/>
                  <a:pt x="102632" y="49709"/>
                </a:cubicBezTo>
                <a:cubicBezTo>
                  <a:pt x="105400" y="52507"/>
                  <a:pt x="105430" y="57031"/>
                  <a:pt x="102632" y="59799"/>
                </a:cubicBezTo>
                <a:lnTo>
                  <a:pt x="86261" y="76170"/>
                </a:lnTo>
                <a:lnTo>
                  <a:pt x="102632" y="92541"/>
                </a:lnTo>
                <a:cubicBezTo>
                  <a:pt x="105430" y="95339"/>
                  <a:pt x="105430" y="99864"/>
                  <a:pt x="102632" y="102632"/>
                </a:cubicBezTo>
                <a:cubicBezTo>
                  <a:pt x="99834" y="105400"/>
                  <a:pt x="95310" y="105430"/>
                  <a:pt x="92541" y="102632"/>
                </a:cubicBezTo>
                <a:lnTo>
                  <a:pt x="76170" y="86261"/>
                </a:lnTo>
                <a:lnTo>
                  <a:pt x="59799" y="102632"/>
                </a:lnTo>
                <a:cubicBezTo>
                  <a:pt x="57001" y="105430"/>
                  <a:pt x="52477" y="105430"/>
                  <a:pt x="49709" y="102632"/>
                </a:cubicBezTo>
                <a:cubicBezTo>
                  <a:pt x="46940" y="99834"/>
                  <a:pt x="46911" y="95310"/>
                  <a:pt x="49709" y="92541"/>
                </a:cubicBezTo>
                <a:lnTo>
                  <a:pt x="66080" y="76170"/>
                </a:lnTo>
                <a:lnTo>
                  <a:pt x="49709" y="59799"/>
                </a:lnTo>
                <a:cubicBezTo>
                  <a:pt x="46911" y="57001"/>
                  <a:pt x="46911" y="52477"/>
                  <a:pt x="49709" y="49709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5" name="Text 13"/>
          <p:cNvSpPr/>
          <p:nvPr/>
        </p:nvSpPr>
        <p:spPr>
          <a:xfrm>
            <a:off x="1561207" y="2533650"/>
            <a:ext cx="4762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Restricted Autonomy: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Women's capacity to explore preferences is limited</a:t>
            </a: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1314450" y="31051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709" y="49709"/>
                </a:moveTo>
                <a:cubicBezTo>
                  <a:pt x="52507" y="46911"/>
                  <a:pt x="57031" y="46911"/>
                  <a:pt x="59799" y="49709"/>
                </a:cubicBezTo>
                <a:lnTo>
                  <a:pt x="76170" y="66080"/>
                </a:lnTo>
                <a:lnTo>
                  <a:pt x="92541" y="49709"/>
                </a:lnTo>
                <a:cubicBezTo>
                  <a:pt x="95339" y="46911"/>
                  <a:pt x="99864" y="46911"/>
                  <a:pt x="102632" y="49709"/>
                </a:cubicBezTo>
                <a:cubicBezTo>
                  <a:pt x="105400" y="52507"/>
                  <a:pt x="105430" y="57031"/>
                  <a:pt x="102632" y="59799"/>
                </a:cubicBezTo>
                <a:lnTo>
                  <a:pt x="86261" y="76170"/>
                </a:lnTo>
                <a:lnTo>
                  <a:pt x="102632" y="92541"/>
                </a:lnTo>
                <a:cubicBezTo>
                  <a:pt x="105430" y="95339"/>
                  <a:pt x="105430" y="99864"/>
                  <a:pt x="102632" y="102632"/>
                </a:cubicBezTo>
                <a:cubicBezTo>
                  <a:pt x="99834" y="105400"/>
                  <a:pt x="95310" y="105430"/>
                  <a:pt x="92541" y="102632"/>
                </a:cubicBezTo>
                <a:lnTo>
                  <a:pt x="76170" y="86261"/>
                </a:lnTo>
                <a:lnTo>
                  <a:pt x="59799" y="102632"/>
                </a:lnTo>
                <a:cubicBezTo>
                  <a:pt x="57001" y="105430"/>
                  <a:pt x="52477" y="105430"/>
                  <a:pt x="49709" y="102632"/>
                </a:cubicBezTo>
                <a:cubicBezTo>
                  <a:pt x="46940" y="99834"/>
                  <a:pt x="46911" y="95310"/>
                  <a:pt x="49709" y="92541"/>
                </a:cubicBezTo>
                <a:lnTo>
                  <a:pt x="66080" y="76170"/>
                </a:lnTo>
                <a:lnTo>
                  <a:pt x="49709" y="59799"/>
                </a:lnTo>
                <a:cubicBezTo>
                  <a:pt x="46911" y="57001"/>
                  <a:pt x="46911" y="52477"/>
                  <a:pt x="49709" y="49709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7" name="Text 15"/>
          <p:cNvSpPr/>
          <p:nvPr/>
        </p:nvSpPr>
        <p:spPr>
          <a:xfrm>
            <a:off x="1549856" y="3053443"/>
            <a:ext cx="494619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Undermined Rights: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Legitimacy of women's sexual rights eroded</a:t>
            </a: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1314450" y="34099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49709" y="49709"/>
                </a:moveTo>
                <a:cubicBezTo>
                  <a:pt x="52507" y="46911"/>
                  <a:pt x="57031" y="46911"/>
                  <a:pt x="59799" y="49709"/>
                </a:cubicBezTo>
                <a:lnTo>
                  <a:pt x="76170" y="66080"/>
                </a:lnTo>
                <a:lnTo>
                  <a:pt x="92541" y="49709"/>
                </a:lnTo>
                <a:cubicBezTo>
                  <a:pt x="95339" y="46911"/>
                  <a:pt x="99864" y="46911"/>
                  <a:pt x="102632" y="49709"/>
                </a:cubicBezTo>
                <a:cubicBezTo>
                  <a:pt x="105400" y="52507"/>
                  <a:pt x="105430" y="57031"/>
                  <a:pt x="102632" y="59799"/>
                </a:cubicBezTo>
                <a:lnTo>
                  <a:pt x="86261" y="76170"/>
                </a:lnTo>
                <a:lnTo>
                  <a:pt x="102632" y="92541"/>
                </a:lnTo>
                <a:cubicBezTo>
                  <a:pt x="105430" y="95339"/>
                  <a:pt x="105430" y="99864"/>
                  <a:pt x="102632" y="102632"/>
                </a:cubicBezTo>
                <a:cubicBezTo>
                  <a:pt x="99834" y="105400"/>
                  <a:pt x="95310" y="105430"/>
                  <a:pt x="92541" y="102632"/>
                </a:cubicBezTo>
                <a:lnTo>
                  <a:pt x="76170" y="86261"/>
                </a:lnTo>
                <a:lnTo>
                  <a:pt x="59799" y="102632"/>
                </a:lnTo>
                <a:cubicBezTo>
                  <a:pt x="57001" y="105430"/>
                  <a:pt x="52477" y="105430"/>
                  <a:pt x="49709" y="102632"/>
                </a:cubicBezTo>
                <a:cubicBezTo>
                  <a:pt x="46940" y="99834"/>
                  <a:pt x="46911" y="95310"/>
                  <a:pt x="49709" y="92541"/>
                </a:cubicBezTo>
                <a:lnTo>
                  <a:pt x="66080" y="76170"/>
                </a:lnTo>
                <a:lnTo>
                  <a:pt x="49709" y="59799"/>
                </a:lnTo>
                <a:cubicBezTo>
                  <a:pt x="46911" y="57001"/>
                  <a:pt x="46911" y="52477"/>
                  <a:pt x="49709" y="49709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9" name="Text 17"/>
          <p:cNvSpPr/>
          <p:nvPr/>
        </p:nvSpPr>
        <p:spPr>
          <a:xfrm>
            <a:off x="1543050" y="3556907"/>
            <a:ext cx="4933950" cy="2149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Power Imbalances: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Male-centered authority perpetuates inequality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6477000" y="2114550"/>
            <a:ext cx="5181600" cy="1600200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/>
        </p:spPr>
      </p:sp>
      <p:sp>
        <p:nvSpPr>
          <p:cNvPr id="21" name="Text 19"/>
          <p:cNvSpPr/>
          <p:nvPr/>
        </p:nvSpPr>
        <p:spPr>
          <a:xfrm>
            <a:off x="6591300" y="2228850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Critical Questions</a:t>
            </a: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591300" y="2533650"/>
            <a:ext cx="5029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“Are women only expected to participate in sex for reproduction or to satisfy men?"</a:t>
            </a: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591300" y="3067050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“Is sexual pleasure viewed as primarily for men?"</a:t>
            </a:r>
            <a:endParaRPr lang="en-US" dirty="0"/>
          </a:p>
        </p:txBody>
      </p:sp>
      <p:sp>
        <p:nvSpPr>
          <p:cNvPr id="24" name="Shape 22"/>
          <p:cNvSpPr/>
          <p:nvPr/>
        </p:nvSpPr>
        <p:spPr>
          <a:xfrm>
            <a:off x="400050" y="4019550"/>
            <a:ext cx="11410950" cy="2781300"/>
          </a:xfrm>
          <a:custGeom>
            <a:avLst/>
            <a:gdLst/>
            <a:ahLst/>
            <a:cxnLst/>
            <a:rect l="l" t="t" r="r" b="b"/>
            <a:pathLst>
              <a:path w="11410950" h="2781300">
                <a:moveTo>
                  <a:pt x="38100" y="0"/>
                </a:moveTo>
                <a:lnTo>
                  <a:pt x="11334750" y="0"/>
                </a:lnTo>
                <a:cubicBezTo>
                  <a:pt x="11376806" y="0"/>
                  <a:pt x="11410950" y="34144"/>
                  <a:pt x="11410950" y="76200"/>
                </a:cubicBezTo>
                <a:lnTo>
                  <a:pt x="11410950" y="2705100"/>
                </a:lnTo>
                <a:cubicBezTo>
                  <a:pt x="11410950" y="2747156"/>
                  <a:pt x="11376806" y="2781300"/>
                  <a:pt x="11334750" y="2781300"/>
                </a:cubicBezTo>
                <a:lnTo>
                  <a:pt x="38100" y="2781300"/>
                </a:lnTo>
                <a:cubicBezTo>
                  <a:pt x="17072" y="2781300"/>
                  <a:pt x="0" y="2764228"/>
                  <a:pt x="0" y="2743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5" name="Shape 23"/>
          <p:cNvSpPr/>
          <p:nvPr/>
        </p:nvSpPr>
        <p:spPr>
          <a:xfrm>
            <a:off x="400050" y="4019550"/>
            <a:ext cx="38100" cy="2781300"/>
          </a:xfrm>
          <a:custGeom>
            <a:avLst/>
            <a:gdLst/>
            <a:ahLst/>
            <a:cxnLst/>
            <a:rect l="l" t="t" r="r" b="b"/>
            <a:pathLst>
              <a:path w="38100" h="2781300">
                <a:moveTo>
                  <a:pt x="38100" y="0"/>
                </a:moveTo>
                <a:lnTo>
                  <a:pt x="38100" y="0"/>
                </a:lnTo>
                <a:lnTo>
                  <a:pt x="38100" y="2781300"/>
                </a:lnTo>
                <a:lnTo>
                  <a:pt x="38100" y="2781300"/>
                </a:lnTo>
                <a:cubicBezTo>
                  <a:pt x="17072" y="2781300"/>
                  <a:pt x="0" y="2764228"/>
                  <a:pt x="0" y="27432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6" name="Shape 24"/>
          <p:cNvSpPr/>
          <p:nvPr/>
        </p:nvSpPr>
        <p:spPr>
          <a:xfrm>
            <a:off x="571500" y="4171950"/>
            <a:ext cx="457200" cy="4572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27" name="Text 25"/>
          <p:cNvSpPr/>
          <p:nvPr/>
        </p:nvSpPr>
        <p:spPr>
          <a:xfrm>
            <a:off x="514350" y="4171950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81100" y="4171950"/>
            <a:ext cx="10572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70C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Suppression of Women's Sexual Needs Within Patriarchal Structures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9" name="Text 27"/>
          <p:cNvSpPr/>
          <p:nvPr/>
        </p:nvSpPr>
        <p:spPr>
          <a:xfrm>
            <a:off x="1181100" y="4514850"/>
            <a:ext cx="10553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The negative reactions underscore how </a:t>
            </a: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women's sexual needs are routinely suppressed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within patriarchal societies. Women advocating sexual rights are perceived as threats to masculine order.</a:t>
            </a:r>
            <a:endParaRPr lang="en-US" dirty="0"/>
          </a:p>
        </p:txBody>
      </p:sp>
      <p:sp>
        <p:nvSpPr>
          <p:cNvPr id="30" name="Shape 28"/>
          <p:cNvSpPr/>
          <p:nvPr/>
        </p:nvSpPr>
        <p:spPr>
          <a:xfrm>
            <a:off x="1181100" y="5124450"/>
            <a:ext cx="5181600" cy="1524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</p:spPr>
      </p:sp>
      <p:sp>
        <p:nvSpPr>
          <p:cNvPr id="31" name="Text 29"/>
          <p:cNvSpPr/>
          <p:nvPr/>
        </p:nvSpPr>
        <p:spPr>
          <a:xfrm>
            <a:off x="1295400" y="5238750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Derogatory Labeling as Control</a:t>
            </a: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1295400" y="5543550"/>
            <a:ext cx="50292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Labels like "freaky," "disgrace," and "lesbian" serve multiple functions: delegitimizing women's sexual preferences, exposing women to verbal abuse and social ostracism, creating deterrence against future advocacy, and reinforcing that female sexual agency must be controlled.</a:t>
            </a:r>
            <a:endParaRPr lang="en-US" dirty="0"/>
          </a:p>
        </p:txBody>
      </p:sp>
      <p:sp>
        <p:nvSpPr>
          <p:cNvPr id="33" name="Shape 31"/>
          <p:cNvSpPr/>
          <p:nvPr/>
        </p:nvSpPr>
        <p:spPr>
          <a:xfrm>
            <a:off x="6477000" y="5124450"/>
            <a:ext cx="5181600" cy="15240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/>
        </p:spPr>
      </p:sp>
      <p:sp>
        <p:nvSpPr>
          <p:cNvPr id="34" name="Text 32"/>
          <p:cNvSpPr/>
          <p:nvPr/>
        </p:nvSpPr>
        <p:spPr>
          <a:xfrm>
            <a:off x="6591300" y="5238750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Ideological Tools of Control</a:t>
            </a:r>
            <a:endParaRPr lang="en-US" dirty="0"/>
          </a:p>
        </p:txBody>
      </p:sp>
      <p:sp>
        <p:nvSpPr>
          <p:cNvPr id="35" name="Text 33"/>
          <p:cNvSpPr/>
          <p:nvPr/>
        </p:nvSpPr>
        <p:spPr>
          <a:xfrm>
            <a:off x="6591300" y="5543550"/>
            <a:ext cx="50292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These derogatory terms become </a:t>
            </a: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ideological tools of control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aimed at delegitimizing women's voices and reinforcing patriarchal dominance over sexual discourse and practice. The backlash reveals societal mechanisms used to discipline and silence assertive individuals.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8.0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400050"/>
            <a:ext cx="75247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Conclusion: Digital Platforms as Tools of Sexual Policing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838200"/>
            <a:ext cx="11430000" cy="1905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1009650"/>
            <a:ext cx="11430000" cy="1400175"/>
          </a:xfrm>
          <a:prstGeom prst="roundRect">
            <a:avLst>
              <a:gd name="adj" fmla="val 5442"/>
            </a:avLst>
          </a:prstGeom>
          <a:solidFill>
            <a:srgbClr val="8B0000"/>
          </a:solidFill>
          <a:ln/>
        </p:spPr>
      </p:sp>
      <p:sp>
        <p:nvSpPr>
          <p:cNvPr id="7" name="Shape 5"/>
          <p:cNvSpPr/>
          <p:nvPr/>
        </p:nvSpPr>
        <p:spPr>
          <a:xfrm>
            <a:off x="533400" y="12382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0"/>
                </a:moveTo>
                <a:cubicBezTo>
                  <a:pt x="174531" y="0"/>
                  <a:pt x="177611" y="670"/>
                  <a:pt x="180424" y="1942"/>
                </a:cubicBezTo>
                <a:lnTo>
                  <a:pt x="306601" y="55453"/>
                </a:lnTo>
                <a:cubicBezTo>
                  <a:pt x="321335" y="61682"/>
                  <a:pt x="332318" y="76215"/>
                  <a:pt x="332251" y="93762"/>
                </a:cubicBezTo>
                <a:cubicBezTo>
                  <a:pt x="331916" y="160199"/>
                  <a:pt x="304592" y="281754"/>
                  <a:pt x="189198" y="337006"/>
                </a:cubicBezTo>
                <a:cubicBezTo>
                  <a:pt x="178013" y="342364"/>
                  <a:pt x="165021" y="342364"/>
                  <a:pt x="153836" y="337006"/>
                </a:cubicBezTo>
                <a:cubicBezTo>
                  <a:pt x="38375" y="281754"/>
                  <a:pt x="11117" y="160199"/>
                  <a:pt x="10783" y="93762"/>
                </a:cubicBezTo>
                <a:cubicBezTo>
                  <a:pt x="10716" y="76215"/>
                  <a:pt x="21699" y="61682"/>
                  <a:pt x="36433" y="55453"/>
                </a:cubicBezTo>
                <a:lnTo>
                  <a:pt x="162543" y="1942"/>
                </a:lnTo>
                <a:cubicBezTo>
                  <a:pt x="165355" y="670"/>
                  <a:pt x="168369" y="0"/>
                  <a:pt x="171450" y="0"/>
                </a:cubicBezTo>
                <a:close/>
                <a:moveTo>
                  <a:pt x="171450" y="44738"/>
                </a:moveTo>
                <a:lnTo>
                  <a:pt x="171450" y="297961"/>
                </a:lnTo>
                <a:cubicBezTo>
                  <a:pt x="263872" y="253224"/>
                  <a:pt x="288719" y="154104"/>
                  <a:pt x="289322" y="94766"/>
                </a:cubicBezTo>
                <a:lnTo>
                  <a:pt x="171450" y="44805"/>
                </a:lnTo>
                <a:lnTo>
                  <a:pt x="171450" y="4480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990749" y="1200150"/>
            <a:ext cx="1074420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The Repressive Turn of Digital Spaces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990749" y="1609725"/>
            <a:ext cx="1072515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Social media and digital platforms have become sources of policing on women's sexual agency</a:t>
            </a:r>
            <a:r>
              <a:rPr lang="en-US" sz="15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—transforming from celebrated tools of freedom into active mechanisms of patriarchal control and moral surveillance.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1000" y="2581275"/>
            <a:ext cx="5638800" cy="2838450"/>
          </a:xfrm>
          <a:custGeom>
            <a:avLst/>
            <a:gdLst/>
            <a:ahLst/>
            <a:cxnLst/>
            <a:rect l="l" t="t" r="r" b="b"/>
            <a:pathLst>
              <a:path w="5638800" h="2838450">
                <a:moveTo>
                  <a:pt x="38100" y="0"/>
                </a:moveTo>
                <a:lnTo>
                  <a:pt x="5600700" y="0"/>
                </a:lnTo>
                <a:cubicBezTo>
                  <a:pt x="5621728" y="0"/>
                  <a:pt x="5638800" y="17072"/>
                  <a:pt x="5638800" y="38100"/>
                </a:cubicBezTo>
                <a:lnTo>
                  <a:pt x="5638800" y="2762250"/>
                </a:lnTo>
                <a:cubicBezTo>
                  <a:pt x="5638800" y="2804306"/>
                  <a:pt x="5604656" y="2838450"/>
                  <a:pt x="5562600" y="2838450"/>
                </a:cubicBezTo>
                <a:lnTo>
                  <a:pt x="76200" y="2838450"/>
                </a:lnTo>
                <a:cubicBezTo>
                  <a:pt x="34144" y="2838450"/>
                  <a:pt x="0" y="2804306"/>
                  <a:pt x="0" y="2762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1" name="Shape 9"/>
          <p:cNvSpPr/>
          <p:nvPr/>
        </p:nvSpPr>
        <p:spPr>
          <a:xfrm>
            <a:off x="381000" y="2581275"/>
            <a:ext cx="5638800" cy="38100"/>
          </a:xfrm>
          <a:custGeom>
            <a:avLst/>
            <a:gdLst/>
            <a:ahLst/>
            <a:cxnLst/>
            <a:rect l="l" t="t" r="r" b="b"/>
            <a:pathLst>
              <a:path w="5638800" h="38100">
                <a:moveTo>
                  <a:pt x="38100" y="0"/>
                </a:moveTo>
                <a:lnTo>
                  <a:pt x="5600700" y="0"/>
                </a:lnTo>
                <a:cubicBezTo>
                  <a:pt x="5621728" y="0"/>
                  <a:pt x="5638800" y="17072"/>
                  <a:pt x="5638800" y="38100"/>
                </a:cubicBezTo>
                <a:lnTo>
                  <a:pt x="56388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557213" y="28003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85725" y="45541"/>
                </a:moveTo>
                <a:cubicBezTo>
                  <a:pt x="90179" y="45541"/>
                  <a:pt x="93762" y="49124"/>
                  <a:pt x="93762" y="53578"/>
                </a:cubicBezTo>
                <a:lnTo>
                  <a:pt x="93762" y="91083"/>
                </a:lnTo>
                <a:cubicBezTo>
                  <a:pt x="93762" y="95536"/>
                  <a:pt x="90179" y="99120"/>
                  <a:pt x="85725" y="99120"/>
                </a:cubicBezTo>
                <a:cubicBezTo>
                  <a:pt x="81271" y="99120"/>
                  <a:pt x="77688" y="95536"/>
                  <a:pt x="77688" y="91083"/>
                </a:cubicBezTo>
                <a:lnTo>
                  <a:pt x="77688" y="53578"/>
                </a:lnTo>
                <a:cubicBezTo>
                  <a:pt x="77688" y="49124"/>
                  <a:pt x="81271" y="45541"/>
                  <a:pt x="85725" y="45541"/>
                </a:cubicBezTo>
                <a:close/>
                <a:moveTo>
                  <a:pt x="76784" y="117872"/>
                </a:moveTo>
                <a:cubicBezTo>
                  <a:pt x="76581" y="114553"/>
                  <a:pt x="78236" y="111396"/>
                  <a:pt x="81081" y="109675"/>
                </a:cubicBezTo>
                <a:cubicBezTo>
                  <a:pt x="83926" y="107954"/>
                  <a:pt x="87491" y="107954"/>
                  <a:pt x="90336" y="109675"/>
                </a:cubicBezTo>
                <a:cubicBezTo>
                  <a:pt x="93181" y="111396"/>
                  <a:pt x="94836" y="114553"/>
                  <a:pt x="94632" y="117872"/>
                </a:cubicBezTo>
                <a:cubicBezTo>
                  <a:pt x="94836" y="121191"/>
                  <a:pt x="93181" y="124348"/>
                  <a:pt x="90336" y="126069"/>
                </a:cubicBezTo>
                <a:cubicBezTo>
                  <a:pt x="87491" y="127790"/>
                  <a:pt x="83926" y="127790"/>
                  <a:pt x="81081" y="126069"/>
                </a:cubicBezTo>
                <a:cubicBezTo>
                  <a:pt x="78236" y="124348"/>
                  <a:pt x="76581" y="121191"/>
                  <a:pt x="76784" y="117872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3" name="Text 11"/>
          <p:cNvSpPr/>
          <p:nvPr/>
        </p:nvSpPr>
        <p:spPr>
          <a:xfrm>
            <a:off x="752475" y="2752725"/>
            <a:ext cx="520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How Digital Platforms Enable Repression</a:t>
            </a: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533400" y="3105150"/>
            <a:ext cx="54102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1. Amplification of Moral Outrage: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Platforms like X and Facebook amplify polarizing discourse, with negativity reaching 70.9% and 69.5% respectively.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33400" y="3886200"/>
            <a:ext cx="5410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2. Systematic Ridicule and Labeling: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Women challenging norms face coordinated attacks, with 30% of discourse consisting of ridicule and mockery.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71500" y="4652962"/>
            <a:ext cx="5410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3. Hostile Environment Creation: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Digital spaces become unsafe for women to express  their agentic sexual needs, with 66.35% of overall sentiment being negative.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6172200" y="2581275"/>
            <a:ext cx="5638800" cy="2838450"/>
          </a:xfrm>
          <a:custGeom>
            <a:avLst/>
            <a:gdLst/>
            <a:ahLst/>
            <a:cxnLst/>
            <a:rect l="l" t="t" r="r" b="b"/>
            <a:pathLst>
              <a:path w="5638800" h="2838450">
                <a:moveTo>
                  <a:pt x="38100" y="0"/>
                </a:moveTo>
                <a:lnTo>
                  <a:pt x="5600700" y="0"/>
                </a:lnTo>
                <a:cubicBezTo>
                  <a:pt x="5621728" y="0"/>
                  <a:pt x="5638800" y="17072"/>
                  <a:pt x="5638800" y="38100"/>
                </a:cubicBezTo>
                <a:lnTo>
                  <a:pt x="5638800" y="2762250"/>
                </a:lnTo>
                <a:cubicBezTo>
                  <a:pt x="5638800" y="2804306"/>
                  <a:pt x="5604656" y="2838450"/>
                  <a:pt x="5562600" y="2838450"/>
                </a:cubicBezTo>
                <a:lnTo>
                  <a:pt x="76200" y="2838450"/>
                </a:lnTo>
                <a:cubicBezTo>
                  <a:pt x="34144" y="2838450"/>
                  <a:pt x="0" y="2804306"/>
                  <a:pt x="0" y="27622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8" name="Shape 16"/>
          <p:cNvSpPr/>
          <p:nvPr/>
        </p:nvSpPr>
        <p:spPr>
          <a:xfrm>
            <a:off x="6172200" y="2581275"/>
            <a:ext cx="5638800" cy="38100"/>
          </a:xfrm>
          <a:custGeom>
            <a:avLst/>
            <a:gdLst/>
            <a:ahLst/>
            <a:cxnLst/>
            <a:rect l="l" t="t" r="r" b="b"/>
            <a:pathLst>
              <a:path w="5638800" h="38100">
                <a:moveTo>
                  <a:pt x="38100" y="0"/>
                </a:moveTo>
                <a:lnTo>
                  <a:pt x="5600700" y="0"/>
                </a:lnTo>
                <a:cubicBezTo>
                  <a:pt x="5621728" y="0"/>
                  <a:pt x="5638800" y="17072"/>
                  <a:pt x="5638800" y="38100"/>
                </a:cubicBezTo>
                <a:lnTo>
                  <a:pt x="56388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9" name="Shape 17"/>
          <p:cNvSpPr/>
          <p:nvPr/>
        </p:nvSpPr>
        <p:spPr>
          <a:xfrm>
            <a:off x="6348413" y="28003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22962" y="138131"/>
                </a:moveTo>
                <a:lnTo>
                  <a:pt x="33319" y="48488"/>
                </a:lnTo>
                <a:cubicBezTo>
                  <a:pt x="25818" y="59003"/>
                  <a:pt x="21431" y="71862"/>
                  <a:pt x="21431" y="85725"/>
                </a:cubicBezTo>
                <a:cubicBezTo>
                  <a:pt x="21431" y="121221"/>
                  <a:pt x="50229" y="150019"/>
                  <a:pt x="85725" y="150019"/>
                </a:cubicBezTo>
                <a:cubicBezTo>
                  <a:pt x="99622" y="150019"/>
                  <a:pt x="112481" y="145632"/>
                  <a:pt x="122962" y="138131"/>
                </a:cubicBezTo>
                <a:close/>
                <a:moveTo>
                  <a:pt x="138131" y="122962"/>
                </a:moveTo>
                <a:cubicBezTo>
                  <a:pt x="145632" y="112447"/>
                  <a:pt x="150019" y="99588"/>
                  <a:pt x="150019" y="85725"/>
                </a:cubicBezTo>
                <a:cubicBezTo>
                  <a:pt x="150019" y="50229"/>
                  <a:pt x="121221" y="21431"/>
                  <a:pt x="85725" y="21431"/>
                </a:cubicBezTo>
                <a:cubicBezTo>
                  <a:pt x="71828" y="21431"/>
                  <a:pt x="58969" y="25818"/>
                  <a:pt x="48488" y="33319"/>
                </a:cubicBezTo>
                <a:lnTo>
                  <a:pt x="138131" y="122962"/>
                </a:lnTo>
                <a:close/>
                <a:moveTo>
                  <a:pt x="0" y="85725"/>
                </a:moveTo>
                <a:cubicBezTo>
                  <a:pt x="0" y="38412"/>
                  <a:pt x="38412" y="0"/>
                  <a:pt x="85725" y="0"/>
                </a:cubicBezTo>
                <a:cubicBezTo>
                  <a:pt x="133038" y="0"/>
                  <a:pt x="171450" y="38412"/>
                  <a:pt x="171450" y="85725"/>
                </a:cubicBezTo>
                <a:cubicBezTo>
                  <a:pt x="171450" y="133038"/>
                  <a:pt x="133038" y="171450"/>
                  <a:pt x="85725" y="171450"/>
                </a:cubicBezTo>
                <a:cubicBezTo>
                  <a:pt x="38412" y="171450"/>
                  <a:pt x="0" y="133038"/>
                  <a:pt x="0" y="8572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0" name="Text 18"/>
          <p:cNvSpPr/>
          <p:nvPr/>
        </p:nvSpPr>
        <p:spPr>
          <a:xfrm>
            <a:off x="6543675" y="2752725"/>
            <a:ext cx="520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Hindering Women's Sexual Rights and Agency</a:t>
            </a: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324600" y="3133725"/>
            <a:ext cx="54102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 Deterrence Effect: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The labeling and shaming of women who assert sexual agency serves as a powerful deterrent, discouraging other women from claiming their sexual rights.</a:t>
            </a:r>
            <a:endParaRPr lang="en-US" dirty="0"/>
          </a:p>
        </p:txBody>
      </p:sp>
      <p:sp>
        <p:nvSpPr>
          <p:cNvPr id="22" name="Text 20"/>
          <p:cNvSpPr/>
          <p:nvPr/>
        </p:nvSpPr>
        <p:spPr>
          <a:xfrm>
            <a:off x="6324600" y="3952875"/>
            <a:ext cx="54102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 Normalized Surveillance: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Digital platforms enable constant monitoring and policing of women's sexual expression, making privacy and autonomy increasingly difficult.</a:t>
            </a: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6353324" y="4859064"/>
            <a:ext cx="5410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 Reinforced Patriarchy: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The backlash reveals not cultural values but active mechanisms that maintain male sexual dominance and suppress female agency.</a:t>
            </a:r>
            <a:endParaRPr lang="en-US" dirty="0"/>
          </a:p>
        </p:txBody>
      </p:sp>
      <p:sp>
        <p:nvSpPr>
          <p:cNvPr id="24" name="Shape 22"/>
          <p:cNvSpPr/>
          <p:nvPr/>
        </p:nvSpPr>
        <p:spPr>
          <a:xfrm>
            <a:off x="400050" y="5572125"/>
            <a:ext cx="11410950" cy="1133475"/>
          </a:xfrm>
          <a:custGeom>
            <a:avLst/>
            <a:gdLst/>
            <a:ahLst/>
            <a:cxnLst/>
            <a:rect l="l" t="t" r="r" b="b"/>
            <a:pathLst>
              <a:path w="11410950" h="1133475">
                <a:moveTo>
                  <a:pt x="38100" y="0"/>
                </a:moveTo>
                <a:lnTo>
                  <a:pt x="11334750" y="0"/>
                </a:lnTo>
                <a:cubicBezTo>
                  <a:pt x="11376806" y="0"/>
                  <a:pt x="11410950" y="34144"/>
                  <a:pt x="11410950" y="76200"/>
                </a:cubicBezTo>
                <a:lnTo>
                  <a:pt x="11410950" y="1057275"/>
                </a:lnTo>
                <a:cubicBezTo>
                  <a:pt x="11410950" y="1099331"/>
                  <a:pt x="11376806" y="1133475"/>
                  <a:pt x="11334750" y="1133475"/>
                </a:cubicBezTo>
                <a:lnTo>
                  <a:pt x="38100" y="1133475"/>
                </a:lnTo>
                <a:cubicBezTo>
                  <a:pt x="17072" y="1133475"/>
                  <a:pt x="0" y="1116403"/>
                  <a:pt x="0" y="10953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5" name="Shape 23"/>
          <p:cNvSpPr/>
          <p:nvPr/>
        </p:nvSpPr>
        <p:spPr>
          <a:xfrm>
            <a:off x="400050" y="5572125"/>
            <a:ext cx="38100" cy="1133475"/>
          </a:xfrm>
          <a:custGeom>
            <a:avLst/>
            <a:gdLst/>
            <a:ahLst/>
            <a:cxnLst/>
            <a:rect l="l" t="t" r="r" b="b"/>
            <a:pathLst>
              <a:path w="38100" h="1133475">
                <a:moveTo>
                  <a:pt x="38100" y="0"/>
                </a:moveTo>
                <a:lnTo>
                  <a:pt x="38100" y="0"/>
                </a:lnTo>
                <a:lnTo>
                  <a:pt x="38100" y="1133475"/>
                </a:lnTo>
                <a:lnTo>
                  <a:pt x="38100" y="1133475"/>
                </a:lnTo>
                <a:cubicBezTo>
                  <a:pt x="17072" y="1133475"/>
                  <a:pt x="0" y="1116403"/>
                  <a:pt x="0" y="10953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6" name="Shape 24"/>
          <p:cNvSpPr/>
          <p:nvPr/>
        </p:nvSpPr>
        <p:spPr>
          <a:xfrm>
            <a:off x="556022" y="5762625"/>
            <a:ext cx="250031" cy="285750"/>
          </a:xfrm>
          <a:custGeom>
            <a:avLst/>
            <a:gdLst/>
            <a:ahLst/>
            <a:cxnLst/>
            <a:rect l="l" t="t" r="r" b="b"/>
            <a:pathLst>
              <a:path w="250031" h="285750">
                <a:moveTo>
                  <a:pt x="0" y="120551"/>
                </a:moveTo>
                <a:cubicBezTo>
                  <a:pt x="0" y="83548"/>
                  <a:pt x="29970" y="53578"/>
                  <a:pt x="66973" y="53578"/>
                </a:cubicBezTo>
                <a:lnTo>
                  <a:pt x="71438" y="53578"/>
                </a:lnTo>
                <a:cubicBezTo>
                  <a:pt x="81316" y="53578"/>
                  <a:pt x="89297" y="61559"/>
                  <a:pt x="89297" y="71438"/>
                </a:cubicBezTo>
                <a:cubicBezTo>
                  <a:pt x="89297" y="81316"/>
                  <a:pt x="81316" y="89297"/>
                  <a:pt x="71438" y="89297"/>
                </a:cubicBezTo>
                <a:lnTo>
                  <a:pt x="66973" y="89297"/>
                </a:lnTo>
                <a:cubicBezTo>
                  <a:pt x="49727" y="89297"/>
                  <a:pt x="35719" y="103305"/>
                  <a:pt x="35719" y="120551"/>
                </a:cubicBezTo>
                <a:lnTo>
                  <a:pt x="35719" y="125016"/>
                </a:lnTo>
                <a:lnTo>
                  <a:pt x="71438" y="125016"/>
                </a:lnTo>
                <a:cubicBezTo>
                  <a:pt x="91139" y="125016"/>
                  <a:pt x="107156" y="141033"/>
                  <a:pt x="107156" y="160734"/>
                </a:cubicBezTo>
                <a:lnTo>
                  <a:pt x="107156" y="196453"/>
                </a:lnTo>
                <a:cubicBezTo>
                  <a:pt x="107156" y="216154"/>
                  <a:pt x="91139" y="232172"/>
                  <a:pt x="71438" y="232172"/>
                </a:cubicBezTo>
                <a:lnTo>
                  <a:pt x="35719" y="232172"/>
                </a:lnTo>
                <a:cubicBezTo>
                  <a:pt x="16018" y="232172"/>
                  <a:pt x="0" y="216154"/>
                  <a:pt x="0" y="196453"/>
                </a:cubicBezTo>
                <a:lnTo>
                  <a:pt x="0" y="120551"/>
                </a:lnTo>
                <a:close/>
                <a:moveTo>
                  <a:pt x="142875" y="120551"/>
                </a:moveTo>
                <a:cubicBezTo>
                  <a:pt x="142875" y="83548"/>
                  <a:pt x="172845" y="53578"/>
                  <a:pt x="209848" y="53578"/>
                </a:cubicBezTo>
                <a:lnTo>
                  <a:pt x="214313" y="53578"/>
                </a:lnTo>
                <a:cubicBezTo>
                  <a:pt x="224191" y="53578"/>
                  <a:pt x="232172" y="61559"/>
                  <a:pt x="232172" y="71438"/>
                </a:cubicBezTo>
                <a:cubicBezTo>
                  <a:pt x="232172" y="81316"/>
                  <a:pt x="224191" y="89297"/>
                  <a:pt x="214313" y="89297"/>
                </a:cubicBezTo>
                <a:lnTo>
                  <a:pt x="209848" y="89297"/>
                </a:lnTo>
                <a:cubicBezTo>
                  <a:pt x="192602" y="89297"/>
                  <a:pt x="178594" y="103305"/>
                  <a:pt x="178594" y="120551"/>
                </a:cubicBezTo>
                <a:lnTo>
                  <a:pt x="178594" y="125016"/>
                </a:lnTo>
                <a:lnTo>
                  <a:pt x="214313" y="125016"/>
                </a:lnTo>
                <a:cubicBezTo>
                  <a:pt x="234014" y="125016"/>
                  <a:pt x="250031" y="141033"/>
                  <a:pt x="250031" y="160734"/>
                </a:cubicBezTo>
                <a:lnTo>
                  <a:pt x="250031" y="196453"/>
                </a:lnTo>
                <a:cubicBezTo>
                  <a:pt x="250031" y="216154"/>
                  <a:pt x="234014" y="232172"/>
                  <a:pt x="214313" y="232172"/>
                </a:cubicBezTo>
                <a:lnTo>
                  <a:pt x="178594" y="232172"/>
                </a:lnTo>
                <a:cubicBezTo>
                  <a:pt x="158893" y="232172"/>
                  <a:pt x="142875" y="216154"/>
                  <a:pt x="142875" y="196453"/>
                </a:cubicBezTo>
                <a:lnTo>
                  <a:pt x="142875" y="120551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7" name="Text 25"/>
          <p:cNvSpPr/>
          <p:nvPr/>
        </p:nvSpPr>
        <p:spPr>
          <a:xfrm>
            <a:off x="946249" y="5724525"/>
            <a:ext cx="10801350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“The intensity of digital backlash against women's sexual autonomy demonstrates that these platforms have become contested terrains where patriarchal norms are not merely expressed but </a:t>
            </a:r>
            <a:r>
              <a:rPr lang="en-US" sz="1400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actively enforced through coordinated moral policing, ridicule, and systematic silencing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. This digital repression fundamentally hinders women's ability to claim sexual rights and exercise agency in both online and offline spaces."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602624" y="2095500"/>
            <a:ext cx="6629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Thank You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192786" y="2952750"/>
            <a:ext cx="3810000" cy="1714500"/>
          </a:xfrm>
          <a:custGeom>
            <a:avLst/>
            <a:gdLst/>
            <a:ahLst/>
            <a:cxnLst/>
            <a:rect l="l" t="t" r="r" b="b"/>
            <a:pathLst>
              <a:path w="3810000" h="1714500">
                <a:moveTo>
                  <a:pt x="76192" y="0"/>
                </a:moveTo>
                <a:lnTo>
                  <a:pt x="3733808" y="0"/>
                </a:lnTo>
                <a:cubicBezTo>
                  <a:pt x="3775888" y="0"/>
                  <a:pt x="3810000" y="34112"/>
                  <a:pt x="3810000" y="76192"/>
                </a:cubicBezTo>
                <a:lnTo>
                  <a:pt x="3810000" y="1638308"/>
                </a:lnTo>
                <a:cubicBezTo>
                  <a:pt x="3810000" y="1680388"/>
                  <a:pt x="3775888" y="1714500"/>
                  <a:pt x="3733808" y="1714500"/>
                </a:cubicBezTo>
                <a:lnTo>
                  <a:pt x="76192" y="1714500"/>
                </a:lnTo>
                <a:cubicBezTo>
                  <a:pt x="34112" y="1714500"/>
                  <a:pt x="0" y="1680388"/>
                  <a:pt x="0" y="1638308"/>
                </a:cubicBezTo>
                <a:lnTo>
                  <a:pt x="0" y="76192"/>
                </a:lnTo>
                <a:cubicBezTo>
                  <a:pt x="0" y="34141"/>
                  <a:pt x="34141" y="0"/>
                  <a:pt x="76192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064621" y="32194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859" y="23812"/>
                </a:moveTo>
                <a:cubicBezTo>
                  <a:pt x="8000" y="23812"/>
                  <a:pt x="0" y="31812"/>
                  <a:pt x="0" y="41672"/>
                </a:cubicBezTo>
                <a:cubicBezTo>
                  <a:pt x="0" y="47290"/>
                  <a:pt x="2642" y="52574"/>
                  <a:pt x="7144" y="55959"/>
                </a:cubicBezTo>
                <a:lnTo>
                  <a:pt x="84534" y="114002"/>
                </a:lnTo>
                <a:cubicBezTo>
                  <a:pt x="90897" y="118765"/>
                  <a:pt x="99603" y="118765"/>
                  <a:pt x="105966" y="114002"/>
                </a:cubicBezTo>
                <a:lnTo>
                  <a:pt x="183356" y="55959"/>
                </a:lnTo>
                <a:cubicBezTo>
                  <a:pt x="187858" y="52574"/>
                  <a:pt x="190500" y="47290"/>
                  <a:pt x="190500" y="41672"/>
                </a:cubicBezTo>
                <a:cubicBezTo>
                  <a:pt x="190500" y="31812"/>
                  <a:pt x="182500" y="23812"/>
                  <a:pt x="172641" y="23812"/>
                </a:cubicBezTo>
                <a:lnTo>
                  <a:pt x="17859" y="23812"/>
                </a:lnTo>
                <a:close/>
                <a:moveTo>
                  <a:pt x="0" y="72926"/>
                </a:move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66688" y="166688"/>
                </a:lnTo>
                <a:cubicBezTo>
                  <a:pt x="179822" y="166688"/>
                  <a:pt x="190500" y="156009"/>
                  <a:pt x="190500" y="142875"/>
                </a:cubicBezTo>
                <a:lnTo>
                  <a:pt x="190500" y="72926"/>
                </a:lnTo>
                <a:lnTo>
                  <a:pt x="116681" y="128290"/>
                </a:lnTo>
                <a:cubicBezTo>
                  <a:pt x="103994" y="137815"/>
                  <a:pt x="86506" y="137815"/>
                  <a:pt x="73819" y="128290"/>
                </a:cubicBezTo>
                <a:lnTo>
                  <a:pt x="0" y="72926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611886" y="3181350"/>
            <a:ext cx="3209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Contact Information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383286" y="3600450"/>
            <a:ext cx="3429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Corresponding Author: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Anthony Senanu Agbeve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383286" y="3905250"/>
            <a:ext cx="3429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Email: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anthony.agbeve@stu.ucc.edu.gh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383286" y="4210050"/>
            <a:ext cx="3429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Phone: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+233240217647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029942" y="4972050"/>
            <a:ext cx="38100" cy="495300"/>
          </a:xfrm>
          <a:custGeom>
            <a:avLst/>
            <a:gdLst/>
            <a:ahLst/>
            <a:cxnLst/>
            <a:rect l="l" t="t" r="r" b="b"/>
            <a:pathLst>
              <a:path w="38100" h="495300">
                <a:moveTo>
                  <a:pt x="0" y="0"/>
                </a:moveTo>
                <a:lnTo>
                  <a:pt x="38100" y="0"/>
                </a:lnTo>
                <a:lnTo>
                  <a:pt x="38100" y="495300"/>
                </a:lnTo>
                <a:lnTo>
                  <a:pt x="0" y="4953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281108" y="5003116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616425" y="4953000"/>
            <a:ext cx="2352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Acknowledgment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115674" y="5219700"/>
            <a:ext cx="25336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Nabeeha Affan for initial literature review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1.0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400050"/>
            <a:ext cx="71342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Background &amp; Context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838200"/>
            <a:ext cx="11430000" cy="1905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009650"/>
            <a:ext cx="11410950" cy="1143000"/>
          </a:xfrm>
          <a:custGeom>
            <a:avLst/>
            <a:gdLst/>
            <a:ahLst/>
            <a:cxnLst/>
            <a:rect l="l" t="t" r="r" b="b"/>
            <a:pathLst>
              <a:path w="11410950" h="1143000">
                <a:moveTo>
                  <a:pt x="38100" y="0"/>
                </a:moveTo>
                <a:lnTo>
                  <a:pt x="11334750" y="0"/>
                </a:lnTo>
                <a:cubicBezTo>
                  <a:pt x="11376806" y="0"/>
                  <a:pt x="11410950" y="34144"/>
                  <a:pt x="11410950" y="76200"/>
                </a:cubicBezTo>
                <a:lnTo>
                  <a:pt x="11410950" y="1066800"/>
                </a:lnTo>
                <a:cubicBezTo>
                  <a:pt x="11410950" y="1108856"/>
                  <a:pt x="11376806" y="1143000"/>
                  <a:pt x="11334750" y="1143000"/>
                </a:cubicBez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" name="Shape 5"/>
          <p:cNvSpPr/>
          <p:nvPr/>
        </p:nvSpPr>
        <p:spPr>
          <a:xfrm>
            <a:off x="400050" y="1009650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38100" y="0"/>
                </a:moveTo>
                <a:lnTo>
                  <a:pt x="38100" y="0"/>
                </a:lnTo>
                <a:lnTo>
                  <a:pt x="38100" y="1143000"/>
                </a:lnTo>
                <a:lnTo>
                  <a:pt x="38100" y="1143000"/>
                </a:lnTo>
                <a:cubicBezTo>
                  <a:pt x="17072" y="1143000"/>
                  <a:pt x="0" y="1125928"/>
                  <a:pt x="0" y="11049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Shape 6"/>
          <p:cNvSpPr/>
          <p:nvPr/>
        </p:nvSpPr>
        <p:spPr>
          <a:xfrm>
            <a:off x="538163" y="12001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cubicBezTo>
                  <a:pt x="151079" y="0"/>
                  <a:pt x="158614" y="4521"/>
                  <a:pt x="162520" y="11720"/>
                </a:cubicBezTo>
                <a:lnTo>
                  <a:pt x="283071" y="234962"/>
                </a:lnTo>
                <a:cubicBezTo>
                  <a:pt x="286810" y="241883"/>
                  <a:pt x="286643" y="250254"/>
                  <a:pt x="282625" y="257008"/>
                </a:cubicBezTo>
                <a:cubicBezTo>
                  <a:pt x="278606" y="263761"/>
                  <a:pt x="271295" y="267891"/>
                  <a:pt x="263426" y="267891"/>
                </a:cubicBezTo>
                <a:lnTo>
                  <a:pt x="22324" y="267891"/>
                </a:lnTo>
                <a:cubicBezTo>
                  <a:pt x="14455" y="267891"/>
                  <a:pt x="7200" y="263761"/>
                  <a:pt x="3125" y="257008"/>
                </a:cubicBezTo>
                <a:cubicBezTo>
                  <a:pt x="-949" y="250254"/>
                  <a:pt x="-1060" y="241883"/>
                  <a:pt x="2679" y="234962"/>
                </a:cubicBezTo>
                <a:lnTo>
                  <a:pt x="123230" y="11720"/>
                </a:lnTo>
                <a:cubicBezTo>
                  <a:pt x="127136" y="4521"/>
                  <a:pt x="134671" y="0"/>
                  <a:pt x="142875" y="0"/>
                </a:cubicBezTo>
                <a:close/>
                <a:moveTo>
                  <a:pt x="142875" y="93762"/>
                </a:moveTo>
                <a:cubicBezTo>
                  <a:pt x="135452" y="93762"/>
                  <a:pt x="129480" y="99733"/>
                  <a:pt x="129480" y="107156"/>
                </a:cubicBezTo>
                <a:lnTo>
                  <a:pt x="129480" y="169664"/>
                </a:lnTo>
                <a:cubicBezTo>
                  <a:pt x="129480" y="177087"/>
                  <a:pt x="135452" y="183059"/>
                  <a:pt x="142875" y="183059"/>
                </a:cubicBezTo>
                <a:cubicBezTo>
                  <a:pt x="150298" y="183059"/>
                  <a:pt x="156270" y="177087"/>
                  <a:pt x="156270" y="169664"/>
                </a:cubicBezTo>
                <a:lnTo>
                  <a:pt x="156270" y="107156"/>
                </a:lnTo>
                <a:cubicBezTo>
                  <a:pt x="156270" y="99733"/>
                  <a:pt x="150298" y="93762"/>
                  <a:pt x="142875" y="93762"/>
                </a:cubicBezTo>
                <a:close/>
                <a:moveTo>
                  <a:pt x="157776" y="214313"/>
                </a:moveTo>
                <a:cubicBezTo>
                  <a:pt x="158115" y="208781"/>
                  <a:pt x="155357" y="203519"/>
                  <a:pt x="150615" y="200651"/>
                </a:cubicBezTo>
                <a:cubicBezTo>
                  <a:pt x="145874" y="197783"/>
                  <a:pt x="139932" y="197783"/>
                  <a:pt x="135190" y="200651"/>
                </a:cubicBezTo>
                <a:cubicBezTo>
                  <a:pt x="130449" y="203519"/>
                  <a:pt x="127690" y="208781"/>
                  <a:pt x="128029" y="214312"/>
                </a:cubicBezTo>
                <a:cubicBezTo>
                  <a:pt x="127690" y="219844"/>
                  <a:pt x="130449" y="225106"/>
                  <a:pt x="135190" y="227974"/>
                </a:cubicBezTo>
                <a:cubicBezTo>
                  <a:pt x="139932" y="230842"/>
                  <a:pt x="145874" y="230842"/>
                  <a:pt x="150615" y="227974"/>
                </a:cubicBezTo>
                <a:cubicBezTo>
                  <a:pt x="155357" y="225106"/>
                  <a:pt x="158115" y="219844"/>
                  <a:pt x="157776" y="214313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9" name="Text 7"/>
          <p:cNvSpPr/>
          <p:nvPr/>
        </p:nvSpPr>
        <p:spPr>
          <a:xfrm>
            <a:off x="946249" y="1162050"/>
            <a:ext cx="10810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The Digital Paradox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46249" y="1428750"/>
            <a:ext cx="1079182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Digital platforms, once celebrated as tools for freedom of expression, have increasingly become instruments of repression and control. Social media now serves as a primary medium for curtailing women's agency, where those who challenge patriarchal norms face systematic ridicule, labeling, and moral policing.</a:t>
            </a:r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381000" y="2305050"/>
            <a:ext cx="5638800" cy="2247900"/>
          </a:xfrm>
          <a:prstGeom prst="roundRect">
            <a:avLst>
              <a:gd name="adj" fmla="val 3390"/>
            </a:avLst>
          </a:prstGeom>
          <a:solidFill>
            <a:srgbClr val="F9FAFB"/>
          </a:solidFill>
          <a:ln/>
        </p:spPr>
      </p:sp>
      <p:sp>
        <p:nvSpPr>
          <p:cNvPr id="12" name="Shape 10"/>
          <p:cNvSpPr/>
          <p:nvPr/>
        </p:nvSpPr>
        <p:spPr>
          <a:xfrm>
            <a:off x="546497" y="250507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56793" y="51368"/>
                </a:moveTo>
                <a:lnTo>
                  <a:pt x="50531" y="45106"/>
                </a:lnTo>
                <a:cubicBezTo>
                  <a:pt x="46345" y="40920"/>
                  <a:pt x="46345" y="34123"/>
                  <a:pt x="50531" y="29937"/>
                </a:cubicBezTo>
                <a:lnTo>
                  <a:pt x="88940" y="-8506"/>
                </a:lnTo>
                <a:cubicBezTo>
                  <a:pt x="93125" y="-12691"/>
                  <a:pt x="99923" y="-12691"/>
                  <a:pt x="104109" y="-8506"/>
                </a:cubicBezTo>
                <a:lnTo>
                  <a:pt x="110371" y="-2210"/>
                </a:lnTo>
                <a:cubicBezTo>
                  <a:pt x="114557" y="1976"/>
                  <a:pt x="114557" y="8773"/>
                  <a:pt x="110371" y="12959"/>
                </a:cubicBezTo>
                <a:lnTo>
                  <a:pt x="71962" y="51368"/>
                </a:lnTo>
                <a:cubicBezTo>
                  <a:pt x="67776" y="55554"/>
                  <a:pt x="60979" y="55554"/>
                  <a:pt x="56793" y="51368"/>
                </a:cubicBezTo>
                <a:close/>
                <a:moveTo>
                  <a:pt x="92422" y="70891"/>
                </a:moveTo>
                <a:lnTo>
                  <a:pt x="81908" y="60376"/>
                </a:lnTo>
                <a:lnTo>
                  <a:pt x="119412" y="22871"/>
                </a:lnTo>
                <a:lnTo>
                  <a:pt x="159395" y="62854"/>
                </a:lnTo>
                <a:lnTo>
                  <a:pt x="121890" y="100359"/>
                </a:lnTo>
                <a:lnTo>
                  <a:pt x="111376" y="89844"/>
                </a:lnTo>
                <a:lnTo>
                  <a:pt x="33687" y="167532"/>
                </a:lnTo>
                <a:cubicBezTo>
                  <a:pt x="28463" y="172756"/>
                  <a:pt x="19991" y="172756"/>
                  <a:pt x="14734" y="167532"/>
                </a:cubicBezTo>
                <a:cubicBezTo>
                  <a:pt x="9477" y="162308"/>
                  <a:pt x="9510" y="153836"/>
                  <a:pt x="14734" y="148579"/>
                </a:cubicBezTo>
                <a:lnTo>
                  <a:pt x="92422" y="70891"/>
                </a:lnTo>
                <a:close/>
                <a:moveTo>
                  <a:pt x="130898" y="125440"/>
                </a:moveTo>
                <a:cubicBezTo>
                  <a:pt x="126712" y="121254"/>
                  <a:pt x="126712" y="114456"/>
                  <a:pt x="130898" y="110270"/>
                </a:cubicBezTo>
                <a:lnTo>
                  <a:pt x="169307" y="71862"/>
                </a:lnTo>
                <a:cubicBezTo>
                  <a:pt x="173493" y="67676"/>
                  <a:pt x="180290" y="67676"/>
                  <a:pt x="184476" y="71862"/>
                </a:cubicBezTo>
                <a:lnTo>
                  <a:pt x="190738" y="78124"/>
                </a:lnTo>
                <a:cubicBezTo>
                  <a:pt x="194924" y="82309"/>
                  <a:pt x="194924" y="89107"/>
                  <a:pt x="190738" y="93293"/>
                </a:cubicBezTo>
                <a:lnTo>
                  <a:pt x="152329" y="131735"/>
                </a:lnTo>
                <a:cubicBezTo>
                  <a:pt x="148144" y="135921"/>
                  <a:pt x="141346" y="135921"/>
                  <a:pt x="137160" y="131735"/>
                </a:cubicBezTo>
                <a:lnTo>
                  <a:pt x="130898" y="125473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3" name="Text 11"/>
          <p:cNvSpPr/>
          <p:nvPr/>
        </p:nvSpPr>
        <p:spPr>
          <a:xfrm>
            <a:off x="752475" y="2457450"/>
            <a:ext cx="520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Legislative &amp; Judicial Context</a:t>
            </a:r>
            <a:endParaRPr lang="en-US" dirty="0"/>
          </a:p>
        </p:txBody>
      </p:sp>
      <p:sp>
        <p:nvSpPr>
          <p:cNvPr id="14" name="Shape 12"/>
          <p:cNvSpPr/>
          <p:nvPr/>
        </p:nvSpPr>
        <p:spPr>
          <a:xfrm>
            <a:off x="533400" y="2819400"/>
            <a:ext cx="228600" cy="2286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15" name="Text 13"/>
          <p:cNvSpPr/>
          <p:nvPr/>
        </p:nvSpPr>
        <p:spPr>
          <a:xfrm>
            <a:off x="500063" y="2819400"/>
            <a:ext cx="295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38200" y="2800350"/>
            <a:ext cx="51054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August 2021: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"The Promotion of Proper Human Sexual Rights and Ghanaian Family Values Bill" introduced to criminalize LGBTQ+ activities and sex toy use.</a:t>
            </a:r>
            <a:endParaRPr lang="en-US" dirty="0"/>
          </a:p>
        </p:txBody>
      </p:sp>
      <p:sp>
        <p:nvSpPr>
          <p:cNvPr id="17" name="Shape 15"/>
          <p:cNvSpPr/>
          <p:nvPr/>
        </p:nvSpPr>
        <p:spPr>
          <a:xfrm>
            <a:off x="533400" y="3524250"/>
            <a:ext cx="228600" cy="2286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18" name="Text 16"/>
          <p:cNvSpPr/>
          <p:nvPr/>
        </p:nvSpPr>
        <p:spPr>
          <a:xfrm>
            <a:off x="500063" y="3524250"/>
            <a:ext cx="295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38200" y="3505200"/>
            <a:ext cx="51054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July 2024: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Supreme Court reaffirmed that sex toys remain unlawful under Section 104(1)(b) of the Criminal Offences Act, 1960.</a:t>
            </a:r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6172200" y="2305050"/>
            <a:ext cx="5638800" cy="2247900"/>
          </a:xfrm>
          <a:prstGeom prst="roundRect">
            <a:avLst>
              <a:gd name="adj" fmla="val 3390"/>
            </a:avLst>
          </a:prstGeom>
          <a:solidFill>
            <a:srgbClr val="F9FAFB"/>
          </a:solidFill>
          <a:ln/>
        </p:spPr>
      </p:sp>
      <p:sp>
        <p:nvSpPr>
          <p:cNvPr id="21" name="Shape 19"/>
          <p:cNvSpPr/>
          <p:nvPr/>
        </p:nvSpPr>
        <p:spPr>
          <a:xfrm>
            <a:off x="6337697" y="250507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28588" y="48220"/>
                </a:moveTo>
                <a:cubicBezTo>
                  <a:pt x="128588" y="80769"/>
                  <a:pt x="99789" y="107156"/>
                  <a:pt x="64294" y="107156"/>
                </a:cubicBezTo>
                <a:cubicBezTo>
                  <a:pt x="55353" y="107156"/>
                  <a:pt x="46847" y="105482"/>
                  <a:pt x="39112" y="102468"/>
                </a:cubicBezTo>
                <a:lnTo>
                  <a:pt x="11787" y="116934"/>
                </a:lnTo>
                <a:cubicBezTo>
                  <a:pt x="8673" y="118575"/>
                  <a:pt x="4856" y="118006"/>
                  <a:pt x="2344" y="115528"/>
                </a:cubicBezTo>
                <a:cubicBezTo>
                  <a:pt x="-167" y="113050"/>
                  <a:pt x="-737" y="109199"/>
                  <a:pt x="938" y="106085"/>
                </a:cubicBezTo>
                <a:lnTo>
                  <a:pt x="12859" y="83582"/>
                </a:lnTo>
                <a:cubicBezTo>
                  <a:pt x="4789" y="73737"/>
                  <a:pt x="0" y="61481"/>
                  <a:pt x="0" y="48220"/>
                </a:cubicBezTo>
                <a:cubicBezTo>
                  <a:pt x="0" y="15672"/>
                  <a:pt x="28798" y="-10716"/>
                  <a:pt x="64294" y="-10716"/>
                </a:cubicBezTo>
                <a:cubicBezTo>
                  <a:pt x="99789" y="-10716"/>
                  <a:pt x="128588" y="15672"/>
                  <a:pt x="128588" y="48220"/>
                </a:cubicBezTo>
                <a:close/>
                <a:moveTo>
                  <a:pt x="128588" y="171450"/>
                </a:moveTo>
                <a:cubicBezTo>
                  <a:pt x="97077" y="171450"/>
                  <a:pt x="70857" y="150655"/>
                  <a:pt x="65365" y="123230"/>
                </a:cubicBezTo>
                <a:cubicBezTo>
                  <a:pt x="105549" y="122727"/>
                  <a:pt x="140475" y="94130"/>
                  <a:pt x="144326" y="55353"/>
                </a:cubicBezTo>
                <a:cubicBezTo>
                  <a:pt x="172220" y="61782"/>
                  <a:pt x="192881" y="84921"/>
                  <a:pt x="192881" y="112514"/>
                </a:cubicBezTo>
                <a:cubicBezTo>
                  <a:pt x="192881" y="125775"/>
                  <a:pt x="188093" y="138031"/>
                  <a:pt x="180023" y="147876"/>
                </a:cubicBezTo>
                <a:lnTo>
                  <a:pt x="191944" y="170378"/>
                </a:lnTo>
                <a:cubicBezTo>
                  <a:pt x="193584" y="173493"/>
                  <a:pt x="193015" y="177310"/>
                  <a:pt x="190537" y="179822"/>
                </a:cubicBezTo>
                <a:cubicBezTo>
                  <a:pt x="188059" y="182333"/>
                  <a:pt x="184208" y="182902"/>
                  <a:pt x="181094" y="181228"/>
                </a:cubicBezTo>
                <a:lnTo>
                  <a:pt x="153769" y="166762"/>
                </a:lnTo>
                <a:cubicBezTo>
                  <a:pt x="146034" y="169776"/>
                  <a:pt x="137528" y="171450"/>
                  <a:pt x="128588" y="17145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2" name="Text 20"/>
          <p:cNvSpPr/>
          <p:nvPr/>
        </p:nvSpPr>
        <p:spPr>
          <a:xfrm>
            <a:off x="6543675" y="2457450"/>
            <a:ext cx="5200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The Minister's Opposition</a:t>
            </a:r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6343650" y="2800350"/>
            <a:ext cx="38100" cy="89535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24" name="Text 22"/>
          <p:cNvSpPr/>
          <p:nvPr/>
        </p:nvSpPr>
        <p:spPr>
          <a:xfrm>
            <a:off x="6477000" y="2800350"/>
            <a:ext cx="52578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"This may create unintended consequences because sexual intercourse with all manner of aids, including sex toys that couples use to enhance their sexual experience..."</a:t>
            </a: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6477000" y="3467100"/>
            <a:ext cx="525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— Ursula Owusu-Ekuful, Former Minister of Communication, December 2023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324600" y="3771900"/>
            <a:ext cx="54102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Her stance sparked heated social media debates with supporters applauding her audacity while opponents accused her of being a practicing member of the queer community.</a:t>
            </a:r>
            <a:endParaRPr lang="en-US" dirty="0"/>
          </a:p>
        </p:txBody>
      </p:sp>
      <p:sp>
        <p:nvSpPr>
          <p:cNvPr id="27" name="Shape 25"/>
          <p:cNvSpPr/>
          <p:nvPr/>
        </p:nvSpPr>
        <p:spPr>
          <a:xfrm>
            <a:off x="381000" y="4705350"/>
            <a:ext cx="11430000" cy="1143000"/>
          </a:xfrm>
          <a:prstGeom prst="roundRect">
            <a:avLst>
              <a:gd name="adj" fmla="val 6667"/>
            </a:avLst>
          </a:prstGeom>
          <a:solidFill>
            <a:srgbClr val="8B0000"/>
          </a:solidFill>
          <a:ln/>
        </p:spPr>
      </p:sp>
      <p:sp>
        <p:nvSpPr>
          <p:cNvPr id="28" name="Shape 26"/>
          <p:cNvSpPr/>
          <p:nvPr/>
        </p:nvSpPr>
        <p:spPr>
          <a:xfrm>
            <a:off x="500063" y="48958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250031" y="142875"/>
                </a:moveTo>
                <a:cubicBezTo>
                  <a:pt x="250031" y="83734"/>
                  <a:pt x="202016" y="35719"/>
                  <a:pt x="142875" y="35719"/>
                </a:cubicBezTo>
                <a:cubicBezTo>
                  <a:pt x="83734" y="35719"/>
                  <a:pt x="35719" y="83734"/>
                  <a:pt x="35719" y="142875"/>
                </a:cubicBezTo>
                <a:cubicBezTo>
                  <a:pt x="35719" y="202016"/>
                  <a:pt x="83734" y="250031"/>
                  <a:pt x="142875" y="250031"/>
                </a:cubicBezTo>
                <a:cubicBezTo>
                  <a:pt x="202016" y="250031"/>
                  <a:pt x="250031" y="202016"/>
                  <a:pt x="250031" y="142875"/>
                </a:cubicBezTo>
                <a:close/>
                <a:moveTo>
                  <a:pt x="0" y="142875"/>
                </a:moveTo>
                <a:cubicBezTo>
                  <a:pt x="0" y="64020"/>
                  <a:pt x="64020" y="0"/>
                  <a:pt x="142875" y="0"/>
                </a:cubicBezTo>
                <a:cubicBezTo>
                  <a:pt x="221730" y="0"/>
                  <a:pt x="285750" y="64020"/>
                  <a:pt x="285750" y="142875"/>
                </a:cubicBezTo>
                <a:cubicBezTo>
                  <a:pt x="285750" y="221730"/>
                  <a:pt x="221730" y="285750"/>
                  <a:pt x="142875" y="285750"/>
                </a:cubicBezTo>
                <a:cubicBezTo>
                  <a:pt x="64020" y="285750"/>
                  <a:pt x="0" y="221730"/>
                  <a:pt x="0" y="142875"/>
                </a:cubicBezTo>
                <a:close/>
                <a:moveTo>
                  <a:pt x="142875" y="187523"/>
                </a:moveTo>
                <a:cubicBezTo>
                  <a:pt x="167517" y="187523"/>
                  <a:pt x="187523" y="167517"/>
                  <a:pt x="187523" y="142875"/>
                </a:cubicBezTo>
                <a:cubicBezTo>
                  <a:pt x="187523" y="118233"/>
                  <a:pt x="167517" y="98227"/>
                  <a:pt x="142875" y="98227"/>
                </a:cubicBezTo>
                <a:cubicBezTo>
                  <a:pt x="118233" y="98227"/>
                  <a:pt x="98227" y="118233"/>
                  <a:pt x="98227" y="142875"/>
                </a:cubicBezTo>
                <a:cubicBezTo>
                  <a:pt x="98227" y="167517"/>
                  <a:pt x="118233" y="187523"/>
                  <a:pt x="142875" y="187523"/>
                </a:cubicBezTo>
                <a:close/>
                <a:moveTo>
                  <a:pt x="142875" y="62508"/>
                </a:moveTo>
                <a:cubicBezTo>
                  <a:pt x="187231" y="62508"/>
                  <a:pt x="223242" y="98519"/>
                  <a:pt x="223242" y="142875"/>
                </a:cubicBezTo>
                <a:cubicBezTo>
                  <a:pt x="223242" y="187231"/>
                  <a:pt x="187231" y="223242"/>
                  <a:pt x="142875" y="223242"/>
                </a:cubicBezTo>
                <a:cubicBezTo>
                  <a:pt x="98519" y="223242"/>
                  <a:pt x="62508" y="187231"/>
                  <a:pt x="62508" y="142875"/>
                </a:cubicBezTo>
                <a:cubicBezTo>
                  <a:pt x="62508" y="98519"/>
                  <a:pt x="98519" y="62508"/>
                  <a:pt x="142875" y="62508"/>
                </a:cubicBezTo>
                <a:close/>
                <a:moveTo>
                  <a:pt x="125016" y="142875"/>
                </a:moveTo>
                <a:cubicBezTo>
                  <a:pt x="125016" y="133018"/>
                  <a:pt x="133018" y="125016"/>
                  <a:pt x="142875" y="125016"/>
                </a:cubicBezTo>
                <a:cubicBezTo>
                  <a:pt x="152732" y="125016"/>
                  <a:pt x="160734" y="133018"/>
                  <a:pt x="160734" y="142875"/>
                </a:cubicBezTo>
                <a:cubicBezTo>
                  <a:pt x="160734" y="152732"/>
                  <a:pt x="152732" y="160734"/>
                  <a:pt x="142875" y="160734"/>
                </a:cubicBezTo>
                <a:cubicBezTo>
                  <a:pt x="133018" y="160734"/>
                  <a:pt x="125016" y="152732"/>
                  <a:pt x="125016" y="14287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9" name="Text 27"/>
          <p:cNvSpPr/>
          <p:nvPr/>
        </p:nvSpPr>
        <p:spPr>
          <a:xfrm>
            <a:off x="908149" y="4857750"/>
            <a:ext cx="10848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The Central Argument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908149" y="5200650"/>
            <a:ext cx="1082992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This controversy reveals how </a:t>
            </a:r>
            <a:r>
              <a:rPr lang="en-US" sz="12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digital platforms function as tools of repression</a:t>
            </a:r>
            <a:r>
              <a:rPr lang="en-US" sz="12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—where dissenting or progressive positions on women's sexual autonomy are quickly personalized, stigmatized, and subjected to moral policing, reinforcing dominant heteronormative norms and silencing agentic expression.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2.0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400050"/>
            <a:ext cx="24955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Overarching Goal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838200"/>
            <a:ext cx="11430000" cy="1905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1009650"/>
            <a:ext cx="11430000" cy="1400175"/>
          </a:xfrm>
          <a:prstGeom prst="roundRect">
            <a:avLst>
              <a:gd name="adj" fmla="val 5442"/>
            </a:avLst>
          </a:prstGeom>
          <a:solidFill>
            <a:srgbClr val="8B0000"/>
          </a:solidFill>
          <a:ln/>
        </p:spPr>
      </p:sp>
      <p:sp>
        <p:nvSpPr>
          <p:cNvPr id="7" name="Shape 5"/>
          <p:cNvSpPr/>
          <p:nvPr/>
        </p:nvSpPr>
        <p:spPr>
          <a:xfrm>
            <a:off x="561975" y="1238250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00038" y="171450"/>
                </a:moveTo>
                <a:cubicBezTo>
                  <a:pt x="300038" y="100481"/>
                  <a:pt x="242419" y="42863"/>
                  <a:pt x="171450" y="42863"/>
                </a:cubicBezTo>
                <a:cubicBezTo>
                  <a:pt x="100481" y="42863"/>
                  <a:pt x="42863" y="100481"/>
                  <a:pt x="42863" y="171450"/>
                </a:cubicBezTo>
                <a:cubicBezTo>
                  <a:pt x="42863" y="242419"/>
                  <a:pt x="100481" y="300038"/>
                  <a:pt x="171450" y="300038"/>
                </a:cubicBezTo>
                <a:cubicBezTo>
                  <a:pt x="242419" y="300038"/>
                  <a:pt x="300038" y="242419"/>
                  <a:pt x="300038" y="171450"/>
                </a:cubicBezTo>
                <a:close/>
                <a:moveTo>
                  <a:pt x="0" y="171450"/>
                </a:moveTo>
                <a:cubicBezTo>
                  <a:pt x="0" y="76824"/>
                  <a:pt x="76824" y="0"/>
                  <a:pt x="171450" y="0"/>
                </a:cubicBezTo>
                <a:cubicBezTo>
                  <a:pt x="266076" y="0"/>
                  <a:pt x="342900" y="76824"/>
                  <a:pt x="342900" y="171450"/>
                </a:cubicBezTo>
                <a:cubicBezTo>
                  <a:pt x="342900" y="266076"/>
                  <a:pt x="266076" y="342900"/>
                  <a:pt x="171450" y="342900"/>
                </a:cubicBezTo>
                <a:cubicBezTo>
                  <a:pt x="76824" y="342900"/>
                  <a:pt x="0" y="266076"/>
                  <a:pt x="0" y="171450"/>
                </a:cubicBezTo>
                <a:close/>
                <a:moveTo>
                  <a:pt x="171450" y="225028"/>
                </a:moveTo>
                <a:cubicBezTo>
                  <a:pt x="201021" y="225028"/>
                  <a:pt x="225028" y="201021"/>
                  <a:pt x="225028" y="171450"/>
                </a:cubicBezTo>
                <a:cubicBezTo>
                  <a:pt x="225028" y="141879"/>
                  <a:pt x="201021" y="117872"/>
                  <a:pt x="171450" y="117872"/>
                </a:cubicBezTo>
                <a:cubicBezTo>
                  <a:pt x="141879" y="117872"/>
                  <a:pt x="117872" y="141879"/>
                  <a:pt x="117872" y="171450"/>
                </a:cubicBezTo>
                <a:cubicBezTo>
                  <a:pt x="117872" y="201021"/>
                  <a:pt x="141879" y="225028"/>
                  <a:pt x="171450" y="225028"/>
                </a:cubicBezTo>
                <a:close/>
                <a:moveTo>
                  <a:pt x="171450" y="75009"/>
                </a:moveTo>
                <a:cubicBezTo>
                  <a:pt x="224677" y="75009"/>
                  <a:pt x="267891" y="118223"/>
                  <a:pt x="267891" y="171450"/>
                </a:cubicBezTo>
                <a:cubicBezTo>
                  <a:pt x="267891" y="224677"/>
                  <a:pt x="224677" y="267891"/>
                  <a:pt x="171450" y="267891"/>
                </a:cubicBezTo>
                <a:cubicBezTo>
                  <a:pt x="118223" y="267891"/>
                  <a:pt x="75009" y="224677"/>
                  <a:pt x="75009" y="171450"/>
                </a:cubicBezTo>
                <a:cubicBezTo>
                  <a:pt x="75009" y="118223"/>
                  <a:pt x="118223" y="75009"/>
                  <a:pt x="171450" y="75009"/>
                </a:cubicBezTo>
                <a:close/>
                <a:moveTo>
                  <a:pt x="150019" y="171450"/>
                </a:moveTo>
                <a:cubicBezTo>
                  <a:pt x="150019" y="159622"/>
                  <a:pt x="159622" y="150019"/>
                  <a:pt x="171450" y="150019"/>
                </a:cubicBezTo>
                <a:cubicBezTo>
                  <a:pt x="183278" y="150019"/>
                  <a:pt x="192881" y="159622"/>
                  <a:pt x="192881" y="171450"/>
                </a:cubicBezTo>
                <a:cubicBezTo>
                  <a:pt x="192881" y="183278"/>
                  <a:pt x="183278" y="192881"/>
                  <a:pt x="171450" y="192881"/>
                </a:cubicBezTo>
                <a:cubicBezTo>
                  <a:pt x="159622" y="192881"/>
                  <a:pt x="150019" y="183278"/>
                  <a:pt x="150019" y="17145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049387" y="1200150"/>
            <a:ext cx="106870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Primary Research Objective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49387" y="1609725"/>
            <a:ext cx="10668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To explore narratives around </a:t>
            </a: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sexuality and bodily autonomy</a:t>
            </a:r>
            <a:r>
              <a:rPr lang="en-US" sz="15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understanding how these discourses shape sexual agency in contemporary Ghana, </a:t>
            </a: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particularly for women</a:t>
            </a:r>
            <a:r>
              <a:rPr lang="en-US" sz="15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81000" y="3209925"/>
            <a:ext cx="5638800" cy="2309132"/>
          </a:xfrm>
          <a:custGeom>
            <a:avLst/>
            <a:gdLst/>
            <a:ahLst/>
            <a:cxnLst/>
            <a:rect l="l" t="t" r="r" b="b"/>
            <a:pathLst>
              <a:path w="5638800" h="1276350">
                <a:moveTo>
                  <a:pt x="38100" y="0"/>
                </a:moveTo>
                <a:lnTo>
                  <a:pt x="5600700" y="0"/>
                </a:lnTo>
                <a:cubicBezTo>
                  <a:pt x="5621728" y="0"/>
                  <a:pt x="5638800" y="17072"/>
                  <a:pt x="5638800" y="38100"/>
                </a:cubicBezTo>
                <a:lnTo>
                  <a:pt x="5638800" y="1200150"/>
                </a:lnTo>
                <a:cubicBezTo>
                  <a:pt x="5638800" y="1242206"/>
                  <a:pt x="5604656" y="1276350"/>
                  <a:pt x="5562600" y="1276350"/>
                </a:cubicBezTo>
                <a:lnTo>
                  <a:pt x="76200" y="1276350"/>
                </a:lnTo>
                <a:cubicBezTo>
                  <a:pt x="34144" y="1276350"/>
                  <a:pt x="0" y="1242206"/>
                  <a:pt x="0" y="1200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381000" y="2581275"/>
            <a:ext cx="5638800" cy="38100"/>
          </a:xfrm>
          <a:custGeom>
            <a:avLst/>
            <a:gdLst/>
            <a:ahLst/>
            <a:cxnLst/>
            <a:rect l="l" t="t" r="r" b="b"/>
            <a:pathLst>
              <a:path w="5638800" h="38100">
                <a:moveTo>
                  <a:pt x="38100" y="0"/>
                </a:moveTo>
                <a:lnTo>
                  <a:pt x="5600700" y="0"/>
                </a:lnTo>
                <a:cubicBezTo>
                  <a:pt x="5621728" y="0"/>
                  <a:pt x="5638800" y="17072"/>
                  <a:pt x="5638800" y="38100"/>
                </a:cubicBezTo>
                <a:lnTo>
                  <a:pt x="56388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2" name="Shape 10"/>
          <p:cNvSpPr/>
          <p:nvPr/>
        </p:nvSpPr>
        <p:spPr>
          <a:xfrm>
            <a:off x="464929" y="3465739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  <p:txBody>
          <a:bodyPr/>
          <a:lstStyle/>
          <a:p>
            <a:r>
              <a:rPr lang="en-US" sz="2000" b="1" dirty="0">
                <a:solidFill>
                  <a:srgbClr val="FFFFFF"/>
                </a:solidFill>
                <a:latin typeface="Sorts Mill Goudy" pitchFamily="34" charset="0"/>
              </a:rPr>
              <a:t>1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422067" y="4010025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897360" y="3429000"/>
            <a:ext cx="2428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Investigate Public Perceptions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457200" y="3977390"/>
            <a:ext cx="5410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Analyze social media comments to understand public attitudes toward the criminalization of sex toys as expressed across multiple platforms.</a:t>
            </a:r>
            <a:endParaRPr lang="en-US" dirty="0"/>
          </a:p>
        </p:txBody>
      </p:sp>
      <p:sp>
        <p:nvSpPr>
          <p:cNvPr id="16" name="Shape 14"/>
          <p:cNvSpPr/>
          <p:nvPr/>
        </p:nvSpPr>
        <p:spPr>
          <a:xfrm>
            <a:off x="6096000" y="3209925"/>
            <a:ext cx="5638800" cy="2309132"/>
          </a:xfrm>
          <a:custGeom>
            <a:avLst/>
            <a:gdLst/>
            <a:ahLst/>
            <a:cxnLst/>
            <a:rect l="l" t="t" r="r" b="b"/>
            <a:pathLst>
              <a:path w="5638800" h="1276350">
                <a:moveTo>
                  <a:pt x="38100" y="0"/>
                </a:moveTo>
                <a:lnTo>
                  <a:pt x="5600700" y="0"/>
                </a:lnTo>
                <a:cubicBezTo>
                  <a:pt x="5621728" y="0"/>
                  <a:pt x="5638800" y="17072"/>
                  <a:pt x="5638800" y="38100"/>
                </a:cubicBezTo>
                <a:lnTo>
                  <a:pt x="5638800" y="1200150"/>
                </a:lnTo>
                <a:cubicBezTo>
                  <a:pt x="5638800" y="1242206"/>
                  <a:pt x="5604656" y="1276350"/>
                  <a:pt x="5562600" y="1276350"/>
                </a:cubicBezTo>
                <a:lnTo>
                  <a:pt x="76200" y="1276350"/>
                </a:lnTo>
                <a:cubicBezTo>
                  <a:pt x="34144" y="1276350"/>
                  <a:pt x="0" y="1242206"/>
                  <a:pt x="0" y="1200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17" name="Shape 15"/>
          <p:cNvSpPr/>
          <p:nvPr/>
        </p:nvSpPr>
        <p:spPr>
          <a:xfrm>
            <a:off x="6172200" y="2581275"/>
            <a:ext cx="5638800" cy="38100"/>
          </a:xfrm>
          <a:custGeom>
            <a:avLst/>
            <a:gdLst/>
            <a:ahLst/>
            <a:cxnLst/>
            <a:rect l="l" t="t" r="r" b="b"/>
            <a:pathLst>
              <a:path w="5638800" h="38100">
                <a:moveTo>
                  <a:pt x="38100" y="0"/>
                </a:moveTo>
                <a:lnTo>
                  <a:pt x="5600700" y="0"/>
                </a:lnTo>
                <a:cubicBezTo>
                  <a:pt x="5621728" y="0"/>
                  <a:pt x="5638800" y="17072"/>
                  <a:pt x="5638800" y="38100"/>
                </a:cubicBezTo>
                <a:lnTo>
                  <a:pt x="56388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8" name="Shape 16"/>
          <p:cNvSpPr/>
          <p:nvPr/>
        </p:nvSpPr>
        <p:spPr>
          <a:xfrm>
            <a:off x="6206494" y="3552825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2000" dirty="0"/>
          </a:p>
          <a:p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6281738" y="2752725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638925" y="3552825"/>
            <a:ext cx="2352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Identify Platform Differences</a:t>
            </a: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6172200" y="4029075"/>
            <a:ext cx="5410200" cy="9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Determine whether sentiment expression varies across social media platforms—are comments on X more negative compared to Instagram or Facebook?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3.0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400050"/>
            <a:ext cx="223701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Methodology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381000" y="838200"/>
            <a:ext cx="11430000" cy="1905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933450"/>
            <a:ext cx="5657850" cy="1600200"/>
          </a:xfrm>
          <a:prstGeom prst="roundRect">
            <a:avLst>
              <a:gd name="adj" fmla="val 4762"/>
            </a:avLst>
          </a:prstGeom>
          <a:solidFill>
            <a:srgbClr val="F9FAFB"/>
          </a:solidFill>
          <a:ln/>
        </p:spPr>
      </p:sp>
      <p:sp>
        <p:nvSpPr>
          <p:cNvPr id="7" name="Shape 5"/>
          <p:cNvSpPr/>
          <p:nvPr/>
        </p:nvSpPr>
        <p:spPr>
          <a:xfrm>
            <a:off x="529828" y="109537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50019" y="68915"/>
                </a:moveTo>
                <a:cubicBezTo>
                  <a:pt x="145063" y="72197"/>
                  <a:pt x="139370" y="74842"/>
                  <a:pt x="133443" y="76952"/>
                </a:cubicBezTo>
                <a:cubicBezTo>
                  <a:pt x="117704" y="82577"/>
                  <a:pt x="97043" y="85725"/>
                  <a:pt x="75009" y="85725"/>
                </a:cubicBezTo>
                <a:cubicBezTo>
                  <a:pt x="52975" y="85725"/>
                  <a:pt x="32281" y="82544"/>
                  <a:pt x="16576" y="76952"/>
                </a:cubicBezTo>
                <a:cubicBezTo>
                  <a:pt x="10682" y="74842"/>
                  <a:pt x="4956" y="72197"/>
                  <a:pt x="0" y="68915"/>
                </a:cubicBezTo>
                <a:lnTo>
                  <a:pt x="0" y="96441"/>
                </a:lnTo>
                <a:cubicBezTo>
                  <a:pt x="0" y="111242"/>
                  <a:pt x="33587" y="123230"/>
                  <a:pt x="75009" y="123230"/>
                </a:cubicBezTo>
                <a:cubicBezTo>
                  <a:pt x="116432" y="123230"/>
                  <a:pt x="150019" y="111242"/>
                  <a:pt x="150019" y="96441"/>
                </a:cubicBezTo>
                <a:lnTo>
                  <a:pt x="150019" y="68915"/>
                </a:lnTo>
                <a:close/>
                <a:moveTo>
                  <a:pt x="150019" y="42863"/>
                </a:moveTo>
                <a:lnTo>
                  <a:pt x="150019" y="26789"/>
                </a:lnTo>
                <a:cubicBezTo>
                  <a:pt x="150019" y="11988"/>
                  <a:pt x="116432" y="0"/>
                  <a:pt x="75009" y="0"/>
                </a:cubicBezTo>
                <a:cubicBezTo>
                  <a:pt x="33587" y="0"/>
                  <a:pt x="0" y="11988"/>
                  <a:pt x="0" y="26789"/>
                </a:cubicBezTo>
                <a:lnTo>
                  <a:pt x="0" y="42863"/>
                </a:lnTo>
                <a:cubicBezTo>
                  <a:pt x="0" y="57663"/>
                  <a:pt x="33587" y="69652"/>
                  <a:pt x="75009" y="69652"/>
                </a:cubicBezTo>
                <a:cubicBezTo>
                  <a:pt x="116432" y="69652"/>
                  <a:pt x="150019" y="57663"/>
                  <a:pt x="150019" y="42863"/>
                </a:cubicBezTo>
                <a:close/>
                <a:moveTo>
                  <a:pt x="133443" y="130530"/>
                </a:moveTo>
                <a:cubicBezTo>
                  <a:pt x="117738" y="136122"/>
                  <a:pt x="97077" y="139303"/>
                  <a:pt x="75009" y="139303"/>
                </a:cubicBezTo>
                <a:cubicBezTo>
                  <a:pt x="52942" y="139303"/>
                  <a:pt x="32281" y="136122"/>
                  <a:pt x="16576" y="130530"/>
                </a:cubicBezTo>
                <a:cubicBezTo>
                  <a:pt x="10682" y="128420"/>
                  <a:pt x="4956" y="125775"/>
                  <a:pt x="0" y="122493"/>
                </a:cubicBezTo>
                <a:lnTo>
                  <a:pt x="0" y="144661"/>
                </a:lnTo>
                <a:cubicBezTo>
                  <a:pt x="0" y="159462"/>
                  <a:pt x="33587" y="171450"/>
                  <a:pt x="75009" y="171450"/>
                </a:cubicBezTo>
                <a:cubicBezTo>
                  <a:pt x="116432" y="171450"/>
                  <a:pt x="150019" y="159462"/>
                  <a:pt x="150019" y="144661"/>
                </a:cubicBezTo>
                <a:lnTo>
                  <a:pt x="150019" y="122493"/>
                </a:lnTo>
                <a:cubicBezTo>
                  <a:pt x="145063" y="125775"/>
                  <a:pt x="139370" y="128420"/>
                  <a:pt x="133443" y="13053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Text 6"/>
          <p:cNvSpPr/>
          <p:nvPr/>
        </p:nvSpPr>
        <p:spPr>
          <a:xfrm>
            <a:off x="714375" y="1047750"/>
            <a:ext cx="529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Data Collection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95300" y="1390650"/>
            <a:ext cx="5505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Platforms: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Instagram, X, Facebook, YouTube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95300" y="1657350"/>
            <a:ext cx="5505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Tool: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Python web scraping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95300" y="1924050"/>
            <a:ext cx="5505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Source: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Public comments on minister's speech</a:t>
            </a:r>
            <a:endParaRPr lang="en-US" dirty="0"/>
          </a:p>
        </p:txBody>
      </p:sp>
      <p:sp>
        <p:nvSpPr>
          <p:cNvPr id="12" name="Shape 10"/>
          <p:cNvSpPr/>
          <p:nvPr/>
        </p:nvSpPr>
        <p:spPr>
          <a:xfrm>
            <a:off x="6153150" y="933450"/>
            <a:ext cx="5657850" cy="1600200"/>
          </a:xfrm>
          <a:prstGeom prst="roundRect">
            <a:avLst>
              <a:gd name="adj" fmla="val 4762"/>
            </a:avLst>
          </a:prstGeom>
          <a:solidFill>
            <a:srgbClr val="F9FAFB"/>
          </a:solidFill>
          <a:ln/>
        </p:spPr>
      </p:sp>
      <p:sp>
        <p:nvSpPr>
          <p:cNvPr id="13" name="Shape 11"/>
          <p:cNvSpPr/>
          <p:nvPr/>
        </p:nvSpPr>
        <p:spPr>
          <a:xfrm>
            <a:off x="6280547" y="109537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189734" y="18284"/>
                </a:moveTo>
                <a:cubicBezTo>
                  <a:pt x="193919" y="14098"/>
                  <a:pt x="193919" y="7300"/>
                  <a:pt x="189734" y="3114"/>
                </a:cubicBezTo>
                <a:cubicBezTo>
                  <a:pt x="185548" y="-1072"/>
                  <a:pt x="178750" y="-1072"/>
                  <a:pt x="174564" y="3114"/>
                </a:cubicBezTo>
                <a:lnTo>
                  <a:pt x="110270" y="67408"/>
                </a:lnTo>
                <a:lnTo>
                  <a:pt x="98651" y="55788"/>
                </a:lnTo>
                <a:cubicBezTo>
                  <a:pt x="97244" y="54382"/>
                  <a:pt x="95302" y="53578"/>
                  <a:pt x="93293" y="53578"/>
                </a:cubicBezTo>
                <a:cubicBezTo>
                  <a:pt x="89107" y="53578"/>
                  <a:pt x="85725" y="56960"/>
                  <a:pt x="85725" y="61146"/>
                </a:cubicBezTo>
                <a:lnTo>
                  <a:pt x="85725" y="70891"/>
                </a:lnTo>
                <a:lnTo>
                  <a:pt x="121991" y="107156"/>
                </a:lnTo>
                <a:lnTo>
                  <a:pt x="131735" y="107156"/>
                </a:lnTo>
                <a:cubicBezTo>
                  <a:pt x="135921" y="107156"/>
                  <a:pt x="139303" y="103774"/>
                  <a:pt x="139303" y="99588"/>
                </a:cubicBezTo>
                <a:cubicBezTo>
                  <a:pt x="139303" y="97579"/>
                  <a:pt x="138499" y="95637"/>
                  <a:pt x="137093" y="94231"/>
                </a:cubicBezTo>
                <a:lnTo>
                  <a:pt x="125473" y="82611"/>
                </a:lnTo>
                <a:lnTo>
                  <a:pt x="189767" y="18317"/>
                </a:lnTo>
                <a:close/>
                <a:moveTo>
                  <a:pt x="114222" y="118341"/>
                </a:moveTo>
                <a:lnTo>
                  <a:pt x="74541" y="78659"/>
                </a:lnTo>
                <a:cubicBezTo>
                  <a:pt x="60242" y="77420"/>
                  <a:pt x="46010" y="82577"/>
                  <a:pt x="35763" y="92824"/>
                </a:cubicBezTo>
                <a:lnTo>
                  <a:pt x="33084" y="95503"/>
                </a:lnTo>
                <a:cubicBezTo>
                  <a:pt x="25617" y="102970"/>
                  <a:pt x="21431" y="113083"/>
                  <a:pt x="21431" y="123632"/>
                </a:cubicBezTo>
                <a:cubicBezTo>
                  <a:pt x="21431" y="125909"/>
                  <a:pt x="23809" y="127382"/>
                  <a:pt x="25851" y="126377"/>
                </a:cubicBezTo>
                <a:lnTo>
                  <a:pt x="42963" y="117838"/>
                </a:lnTo>
                <a:cubicBezTo>
                  <a:pt x="44637" y="117001"/>
                  <a:pt x="46144" y="119211"/>
                  <a:pt x="44771" y="120484"/>
                </a:cubicBezTo>
                <a:lnTo>
                  <a:pt x="2445" y="158524"/>
                </a:lnTo>
                <a:cubicBezTo>
                  <a:pt x="904" y="159931"/>
                  <a:pt x="0" y="161940"/>
                  <a:pt x="0" y="164050"/>
                </a:cubicBezTo>
                <a:cubicBezTo>
                  <a:pt x="0" y="168135"/>
                  <a:pt x="3315" y="171450"/>
                  <a:pt x="7400" y="171450"/>
                </a:cubicBezTo>
                <a:lnTo>
                  <a:pt x="65432" y="171450"/>
                </a:lnTo>
                <a:cubicBezTo>
                  <a:pt x="78425" y="171450"/>
                  <a:pt x="90848" y="166293"/>
                  <a:pt x="100057" y="157118"/>
                </a:cubicBezTo>
                <a:cubicBezTo>
                  <a:pt x="110304" y="146871"/>
                  <a:pt x="115427" y="132639"/>
                  <a:pt x="114222" y="118341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6486525" y="1047750"/>
            <a:ext cx="529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Data Cleaning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267450" y="1390650"/>
            <a:ext cx="5505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 Removed duplicates and empty comments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267450" y="1657350"/>
            <a:ext cx="5505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 Eliminated stop words (oh, hello, or, is)</a:t>
            </a: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267450" y="1924050"/>
            <a:ext cx="5505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 Applied lemmatization (NLP preprocessing)</a:t>
            </a: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6267450" y="2190750"/>
            <a:ext cx="5505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 Removed emojis to prevent misclassification</a:t>
            </a:r>
            <a:endParaRPr lang="en-US" dirty="0"/>
          </a:p>
        </p:txBody>
      </p:sp>
      <p:sp>
        <p:nvSpPr>
          <p:cNvPr id="19" name="Shape 17"/>
          <p:cNvSpPr/>
          <p:nvPr/>
        </p:nvSpPr>
        <p:spPr>
          <a:xfrm>
            <a:off x="381000" y="2609850"/>
            <a:ext cx="11430000" cy="2133600"/>
          </a:xfrm>
          <a:prstGeom prst="roundRect">
            <a:avLst>
              <a:gd name="adj" fmla="val 3571"/>
            </a:avLst>
          </a:prstGeom>
          <a:solidFill>
            <a:srgbClr val="F9FAFB"/>
          </a:solidFill>
          <a:ln/>
        </p:spPr>
      </p:sp>
      <p:sp>
        <p:nvSpPr>
          <p:cNvPr id="20" name="Text 18"/>
          <p:cNvSpPr/>
          <p:nvPr/>
        </p:nvSpPr>
        <p:spPr>
          <a:xfrm>
            <a:off x="447675" y="2724150"/>
            <a:ext cx="11296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Three-Step Analytical Process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95300" y="3086100"/>
            <a:ext cx="3657600" cy="1543050"/>
          </a:xfrm>
          <a:custGeom>
            <a:avLst/>
            <a:gdLst/>
            <a:ahLst/>
            <a:cxnLst/>
            <a:rect l="l" t="t" r="r" b="b"/>
            <a:pathLst>
              <a:path w="3657600" h="1543050">
                <a:moveTo>
                  <a:pt x="38100" y="0"/>
                </a:moveTo>
                <a:lnTo>
                  <a:pt x="3619500" y="0"/>
                </a:lnTo>
                <a:cubicBezTo>
                  <a:pt x="3640528" y="0"/>
                  <a:pt x="3657600" y="17072"/>
                  <a:pt x="3657600" y="38100"/>
                </a:cubicBezTo>
                <a:lnTo>
                  <a:pt x="3657600" y="1466850"/>
                </a:lnTo>
                <a:cubicBezTo>
                  <a:pt x="3657600" y="1508906"/>
                  <a:pt x="3623456" y="1543050"/>
                  <a:pt x="3581400" y="1543050"/>
                </a:cubicBezTo>
                <a:lnTo>
                  <a:pt x="76200" y="1543050"/>
                </a:lnTo>
                <a:cubicBezTo>
                  <a:pt x="34144" y="1543050"/>
                  <a:pt x="0" y="1508906"/>
                  <a:pt x="0" y="1466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2" name="Shape 20"/>
          <p:cNvSpPr/>
          <p:nvPr/>
        </p:nvSpPr>
        <p:spPr>
          <a:xfrm>
            <a:off x="495300" y="3086100"/>
            <a:ext cx="3657600" cy="38100"/>
          </a:xfrm>
          <a:custGeom>
            <a:avLst/>
            <a:gdLst/>
            <a:ahLst/>
            <a:cxnLst/>
            <a:rect l="l" t="t" r="r" b="b"/>
            <a:pathLst>
              <a:path w="3657600" h="38100">
                <a:moveTo>
                  <a:pt x="38100" y="0"/>
                </a:moveTo>
                <a:lnTo>
                  <a:pt x="3619500" y="0"/>
                </a:lnTo>
                <a:cubicBezTo>
                  <a:pt x="3640528" y="0"/>
                  <a:pt x="3657600" y="17072"/>
                  <a:pt x="3657600" y="38100"/>
                </a:cubicBezTo>
                <a:lnTo>
                  <a:pt x="36576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3" name="Shape 21"/>
          <p:cNvSpPr/>
          <p:nvPr/>
        </p:nvSpPr>
        <p:spPr>
          <a:xfrm>
            <a:off x="609600" y="321945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24" name="Text 22"/>
          <p:cNvSpPr/>
          <p:nvPr/>
        </p:nvSpPr>
        <p:spPr>
          <a:xfrm>
            <a:off x="566738" y="3219450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066800" y="3276600"/>
            <a:ext cx="1819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Comparative Analysis</a:t>
            </a: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604837" y="3752850"/>
            <a:ext cx="35052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Examine platform-specific patterns using conditional probability to identify differences in sentiment expression across Instagram, X, Facebook, and YouTube.</a:t>
            </a:r>
            <a:endParaRPr lang="en-US" dirty="0"/>
          </a:p>
        </p:txBody>
      </p:sp>
      <p:sp>
        <p:nvSpPr>
          <p:cNvPr id="27" name="Shape 25"/>
          <p:cNvSpPr/>
          <p:nvPr/>
        </p:nvSpPr>
        <p:spPr>
          <a:xfrm>
            <a:off x="4267200" y="3086100"/>
            <a:ext cx="3657600" cy="1543050"/>
          </a:xfrm>
          <a:custGeom>
            <a:avLst/>
            <a:gdLst/>
            <a:ahLst/>
            <a:cxnLst/>
            <a:rect l="l" t="t" r="r" b="b"/>
            <a:pathLst>
              <a:path w="3657600" h="1543050">
                <a:moveTo>
                  <a:pt x="38100" y="0"/>
                </a:moveTo>
                <a:lnTo>
                  <a:pt x="3619500" y="0"/>
                </a:lnTo>
                <a:cubicBezTo>
                  <a:pt x="3640528" y="0"/>
                  <a:pt x="3657600" y="17072"/>
                  <a:pt x="3657600" y="38100"/>
                </a:cubicBezTo>
                <a:lnTo>
                  <a:pt x="3657600" y="1466850"/>
                </a:lnTo>
                <a:cubicBezTo>
                  <a:pt x="3657600" y="1508906"/>
                  <a:pt x="3623456" y="1543050"/>
                  <a:pt x="3581400" y="1543050"/>
                </a:cubicBezTo>
                <a:lnTo>
                  <a:pt x="76200" y="1543050"/>
                </a:lnTo>
                <a:cubicBezTo>
                  <a:pt x="34144" y="1543050"/>
                  <a:pt x="0" y="1508906"/>
                  <a:pt x="0" y="1466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8" name="Shape 26"/>
          <p:cNvSpPr/>
          <p:nvPr/>
        </p:nvSpPr>
        <p:spPr>
          <a:xfrm>
            <a:off x="4267200" y="3086100"/>
            <a:ext cx="3657600" cy="38100"/>
          </a:xfrm>
          <a:custGeom>
            <a:avLst/>
            <a:gdLst/>
            <a:ahLst/>
            <a:cxnLst/>
            <a:rect l="l" t="t" r="r" b="b"/>
            <a:pathLst>
              <a:path w="3657600" h="38100">
                <a:moveTo>
                  <a:pt x="38100" y="0"/>
                </a:moveTo>
                <a:lnTo>
                  <a:pt x="3619500" y="0"/>
                </a:lnTo>
                <a:cubicBezTo>
                  <a:pt x="3640528" y="0"/>
                  <a:pt x="3657600" y="17072"/>
                  <a:pt x="3657600" y="38100"/>
                </a:cubicBezTo>
                <a:lnTo>
                  <a:pt x="36576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9" name="Shape 27"/>
          <p:cNvSpPr/>
          <p:nvPr/>
        </p:nvSpPr>
        <p:spPr>
          <a:xfrm>
            <a:off x="4381500" y="321945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0" name="Text 28"/>
          <p:cNvSpPr/>
          <p:nvPr/>
        </p:nvSpPr>
        <p:spPr>
          <a:xfrm>
            <a:off x="4338638" y="3219450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838700" y="3276600"/>
            <a:ext cx="1609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Sentiment Analysis</a:t>
            </a:r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4381500" y="3800475"/>
            <a:ext cx="35052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Pipeline method using NLP and machine learning to classify comments as positive, negative, or neutral, revealing dominant emotional responses.</a:t>
            </a:r>
            <a:endParaRPr lang="en-US" dirty="0"/>
          </a:p>
        </p:txBody>
      </p:sp>
      <p:sp>
        <p:nvSpPr>
          <p:cNvPr id="33" name="Shape 31"/>
          <p:cNvSpPr/>
          <p:nvPr/>
        </p:nvSpPr>
        <p:spPr>
          <a:xfrm>
            <a:off x="8039100" y="3086100"/>
            <a:ext cx="3657600" cy="1543050"/>
          </a:xfrm>
          <a:custGeom>
            <a:avLst/>
            <a:gdLst/>
            <a:ahLst/>
            <a:cxnLst/>
            <a:rect l="l" t="t" r="r" b="b"/>
            <a:pathLst>
              <a:path w="3657600" h="1543050">
                <a:moveTo>
                  <a:pt x="38100" y="0"/>
                </a:moveTo>
                <a:lnTo>
                  <a:pt x="3619500" y="0"/>
                </a:lnTo>
                <a:cubicBezTo>
                  <a:pt x="3640528" y="0"/>
                  <a:pt x="3657600" y="17072"/>
                  <a:pt x="3657600" y="38100"/>
                </a:cubicBezTo>
                <a:lnTo>
                  <a:pt x="3657600" y="1466850"/>
                </a:lnTo>
                <a:cubicBezTo>
                  <a:pt x="3657600" y="1508906"/>
                  <a:pt x="3623456" y="1543050"/>
                  <a:pt x="3581400" y="1543050"/>
                </a:cubicBezTo>
                <a:lnTo>
                  <a:pt x="76200" y="1543050"/>
                </a:lnTo>
                <a:cubicBezTo>
                  <a:pt x="34144" y="1543050"/>
                  <a:pt x="0" y="1508906"/>
                  <a:pt x="0" y="14668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4" name="Shape 32"/>
          <p:cNvSpPr/>
          <p:nvPr/>
        </p:nvSpPr>
        <p:spPr>
          <a:xfrm>
            <a:off x="8039100" y="3086100"/>
            <a:ext cx="3657600" cy="38100"/>
          </a:xfrm>
          <a:custGeom>
            <a:avLst/>
            <a:gdLst/>
            <a:ahLst/>
            <a:cxnLst/>
            <a:rect l="l" t="t" r="r" b="b"/>
            <a:pathLst>
              <a:path w="3657600" h="38100">
                <a:moveTo>
                  <a:pt x="38100" y="0"/>
                </a:moveTo>
                <a:lnTo>
                  <a:pt x="3619500" y="0"/>
                </a:lnTo>
                <a:cubicBezTo>
                  <a:pt x="3640528" y="0"/>
                  <a:pt x="3657600" y="17072"/>
                  <a:pt x="3657600" y="38100"/>
                </a:cubicBezTo>
                <a:lnTo>
                  <a:pt x="36576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5" name="Shape 33"/>
          <p:cNvSpPr/>
          <p:nvPr/>
        </p:nvSpPr>
        <p:spPr>
          <a:xfrm>
            <a:off x="8153400" y="321945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6" name="Text 34"/>
          <p:cNvSpPr/>
          <p:nvPr/>
        </p:nvSpPr>
        <p:spPr>
          <a:xfrm>
            <a:off x="8110537" y="3219450"/>
            <a:ext cx="46672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8610600" y="3276600"/>
            <a:ext cx="1543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Thematic Analysis</a:t>
            </a: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8153400" y="3676650"/>
            <a:ext cx="35052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Identify recurring themes in comments to understand public views on sex toy criminalization and how these reflect patriarchal control mechanisms.</a:t>
            </a:r>
            <a:endParaRPr lang="en-US" dirty="0"/>
          </a:p>
        </p:txBody>
      </p:sp>
      <p:sp>
        <p:nvSpPr>
          <p:cNvPr id="39" name="Shape 37"/>
          <p:cNvSpPr/>
          <p:nvPr/>
        </p:nvSpPr>
        <p:spPr>
          <a:xfrm>
            <a:off x="400050" y="4819650"/>
            <a:ext cx="11410950" cy="609600"/>
          </a:xfrm>
          <a:custGeom>
            <a:avLst/>
            <a:gdLst/>
            <a:ahLst/>
            <a:cxnLst/>
            <a:rect l="l" t="t" r="r" b="b"/>
            <a:pathLst>
              <a:path w="11410950" h="609600">
                <a:moveTo>
                  <a:pt x="38100" y="0"/>
                </a:moveTo>
                <a:lnTo>
                  <a:pt x="11334750" y="0"/>
                </a:lnTo>
                <a:cubicBezTo>
                  <a:pt x="11376806" y="0"/>
                  <a:pt x="11410950" y="34144"/>
                  <a:pt x="11410950" y="76200"/>
                </a:cubicBezTo>
                <a:lnTo>
                  <a:pt x="11410950" y="533400"/>
                </a:lnTo>
                <a:cubicBezTo>
                  <a:pt x="11410950" y="575456"/>
                  <a:pt x="11376806" y="609600"/>
                  <a:pt x="11334750" y="609600"/>
                </a:cubicBezTo>
                <a:lnTo>
                  <a:pt x="38100" y="609600"/>
                </a:lnTo>
                <a:cubicBezTo>
                  <a:pt x="17072" y="609600"/>
                  <a:pt x="0" y="592528"/>
                  <a:pt x="0" y="571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0" name="Shape 38"/>
          <p:cNvSpPr/>
          <p:nvPr/>
        </p:nvSpPr>
        <p:spPr>
          <a:xfrm>
            <a:off x="400050" y="4819650"/>
            <a:ext cx="38100" cy="609600"/>
          </a:xfrm>
          <a:custGeom>
            <a:avLst/>
            <a:gdLst/>
            <a:ahLst/>
            <a:cxnLst/>
            <a:rect l="l" t="t" r="r" b="b"/>
            <a:pathLst>
              <a:path w="38100" h="609600">
                <a:moveTo>
                  <a:pt x="38100" y="0"/>
                </a:moveTo>
                <a:lnTo>
                  <a:pt x="38100" y="0"/>
                </a:lnTo>
                <a:lnTo>
                  <a:pt x="38100" y="609600"/>
                </a:lnTo>
                <a:lnTo>
                  <a:pt x="38100" y="609600"/>
                </a:lnTo>
                <a:cubicBezTo>
                  <a:pt x="17072" y="609600"/>
                  <a:pt x="0" y="592528"/>
                  <a:pt x="0" y="571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1" name="Shape 39"/>
          <p:cNvSpPr/>
          <p:nvPr/>
        </p:nvSpPr>
        <p:spPr>
          <a:xfrm>
            <a:off x="514350" y="49149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66675" y="47625"/>
                </a:moveTo>
                <a:cubicBezTo>
                  <a:pt x="66675" y="42368"/>
                  <a:pt x="70943" y="38100"/>
                  <a:pt x="76200" y="38100"/>
                </a:cubicBezTo>
                <a:cubicBezTo>
                  <a:pt x="81457" y="38100"/>
                  <a:pt x="85725" y="42368"/>
                  <a:pt x="85725" y="47625"/>
                </a:cubicBezTo>
                <a:cubicBezTo>
                  <a:pt x="85725" y="52882"/>
                  <a:pt x="81457" y="57150"/>
                  <a:pt x="76200" y="57150"/>
                </a:cubicBezTo>
                <a:cubicBezTo>
                  <a:pt x="70943" y="57150"/>
                  <a:pt x="66675" y="52882"/>
                  <a:pt x="66675" y="47625"/>
                </a:cubicBezTo>
                <a:close/>
                <a:moveTo>
                  <a:pt x="64294" y="66675"/>
                </a:moveTo>
                <a:lnTo>
                  <a:pt x="78581" y="66675"/>
                </a:lnTo>
                <a:cubicBezTo>
                  <a:pt x="82540" y="66675"/>
                  <a:pt x="85725" y="69860"/>
                  <a:pt x="85725" y="73819"/>
                </a:cubicBezTo>
                <a:lnTo>
                  <a:pt x="85725" y="100013"/>
                </a:ln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4294" y="114300"/>
                </a:lnTo>
                <a:cubicBezTo>
                  <a:pt x="60335" y="114300"/>
                  <a:pt x="57150" y="111115"/>
                  <a:pt x="57150" y="107156"/>
                </a:cubicBezTo>
                <a:cubicBezTo>
                  <a:pt x="57150" y="103197"/>
                  <a:pt x="60335" y="100013"/>
                  <a:pt x="64294" y="100013"/>
                </a:cubicBezTo>
                <a:lnTo>
                  <a:pt x="71438" y="100013"/>
                </a:lnTo>
                <a:lnTo>
                  <a:pt x="71438" y="80962"/>
                </a:lnTo>
                <a:lnTo>
                  <a:pt x="64294" y="80962"/>
                </a:lnTo>
                <a:cubicBezTo>
                  <a:pt x="60335" y="80962"/>
                  <a:pt x="57150" y="77778"/>
                  <a:pt x="57150" y="73819"/>
                </a:cubicBezTo>
                <a:cubicBezTo>
                  <a:pt x="57150" y="69860"/>
                  <a:pt x="60335" y="66675"/>
                  <a:pt x="64294" y="66675"/>
                </a:cubicBezTo>
                <a:close/>
              </a:path>
            </a:pathLst>
          </a:custGeom>
          <a:solidFill>
            <a:srgbClr val="8B0000"/>
          </a:solidFill>
          <a:ln/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4.0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400050"/>
            <a:ext cx="52673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Data Overview: Comment Distribution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838200"/>
            <a:ext cx="11430000" cy="1905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1009650"/>
            <a:ext cx="6343650" cy="5467350"/>
          </a:xfrm>
          <a:prstGeom prst="roundRect">
            <a:avLst>
              <a:gd name="adj" fmla="val 1394"/>
            </a:avLst>
          </a:prstGeom>
          <a:solidFill>
            <a:srgbClr val="F9FAFB"/>
          </a:solidFill>
          <a:ln/>
        </p:spPr>
      </p:sp>
      <p:sp>
        <p:nvSpPr>
          <p:cNvPr id="7" name="Text 5"/>
          <p:cNvSpPr/>
          <p:nvPr/>
        </p:nvSpPr>
        <p:spPr>
          <a:xfrm>
            <a:off x="490538" y="1162050"/>
            <a:ext cx="61245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Figure 1: Comment Distribution Across Platforms</a:t>
            </a:r>
            <a:endParaRPr lang="en-US" sz="1600" dirty="0"/>
          </a:p>
        </p:txBody>
      </p:sp>
      <p:pic>
        <p:nvPicPr>
          <p:cNvPr id="8" name="Image 0" descr="https://kimi-img.moonshot.cn/pub/slides/26-05-08-05:22:49-d7ug5aemu6sfoc6qf46g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3400" y="1504950"/>
            <a:ext cx="6038850" cy="4000500"/>
          </a:xfrm>
          <a:prstGeom prst="roundRect">
            <a:avLst>
              <a:gd name="adj" fmla="val 0"/>
            </a:avLst>
          </a:prstGeom>
        </p:spPr>
      </p:pic>
      <p:sp>
        <p:nvSpPr>
          <p:cNvPr id="9" name="Shape 6"/>
          <p:cNvSpPr/>
          <p:nvPr/>
        </p:nvSpPr>
        <p:spPr>
          <a:xfrm>
            <a:off x="6877050" y="1009650"/>
            <a:ext cx="4933950" cy="1295400"/>
          </a:xfrm>
          <a:prstGeom prst="roundRect">
            <a:avLst>
              <a:gd name="adj" fmla="val 5882"/>
            </a:avLst>
          </a:prstGeom>
          <a:solidFill>
            <a:srgbClr val="8B0000"/>
          </a:solidFill>
          <a:ln/>
        </p:spPr>
      </p:sp>
      <p:sp>
        <p:nvSpPr>
          <p:cNvPr id="10" name="Text 7"/>
          <p:cNvSpPr/>
          <p:nvPr/>
        </p:nvSpPr>
        <p:spPr>
          <a:xfrm>
            <a:off x="6991350" y="1162050"/>
            <a:ext cx="4705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Total Comments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6915150" y="1428750"/>
            <a:ext cx="48577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951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6991350" y="1924050"/>
            <a:ext cx="4705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After data cleaning and preprocessing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877050" y="2419350"/>
            <a:ext cx="4933950" cy="4057650"/>
          </a:xfrm>
          <a:prstGeom prst="roundRect">
            <a:avLst>
              <a:gd name="adj" fmla="val 1878"/>
            </a:avLst>
          </a:prstGeom>
          <a:solidFill>
            <a:srgbClr val="F9FAFB"/>
          </a:solidFill>
          <a:ln/>
        </p:spPr>
      </p:sp>
      <p:sp>
        <p:nvSpPr>
          <p:cNvPr id="14" name="Text 11"/>
          <p:cNvSpPr/>
          <p:nvPr/>
        </p:nvSpPr>
        <p:spPr>
          <a:xfrm>
            <a:off x="7029450" y="2571750"/>
            <a:ext cx="4714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Platform Breakdown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7029450" y="3009900"/>
            <a:ext cx="114300" cy="1143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16" name="Text 13"/>
          <p:cNvSpPr/>
          <p:nvPr/>
        </p:nvSpPr>
        <p:spPr>
          <a:xfrm>
            <a:off x="7219950" y="2952750"/>
            <a:ext cx="7239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Instagram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10818520" y="2952750"/>
            <a:ext cx="290831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596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1103712" y="2952750"/>
            <a:ext cx="554888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(62.7%)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7029450" y="3314700"/>
            <a:ext cx="114300" cy="114300"/>
          </a:xfrm>
          <a:prstGeom prst="roundRect">
            <a:avLst>
              <a:gd name="adj" fmla="val 0"/>
            </a:avLst>
          </a:prstGeom>
          <a:solidFill>
            <a:srgbClr val="6B7280"/>
          </a:solidFill>
          <a:ln/>
        </p:spPr>
      </p:sp>
      <p:sp>
        <p:nvSpPr>
          <p:cNvPr id="20" name="Text 17"/>
          <p:cNvSpPr/>
          <p:nvPr/>
        </p:nvSpPr>
        <p:spPr>
          <a:xfrm>
            <a:off x="7219950" y="3257550"/>
            <a:ext cx="819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X (Twitter)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0810748" y="3257550"/>
            <a:ext cx="31216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268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1117275" y="3257550"/>
            <a:ext cx="54132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(28.2%)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7029450" y="3619500"/>
            <a:ext cx="114300" cy="114300"/>
          </a:xfrm>
          <a:prstGeom prst="roundRect">
            <a:avLst>
              <a:gd name="adj" fmla="val 0"/>
            </a:avLst>
          </a:prstGeom>
          <a:solidFill>
            <a:srgbClr val="1F2937"/>
          </a:solidFill>
          <a:ln/>
        </p:spPr>
      </p:sp>
      <p:sp>
        <p:nvSpPr>
          <p:cNvPr id="24" name="Text 21"/>
          <p:cNvSpPr/>
          <p:nvPr/>
        </p:nvSpPr>
        <p:spPr>
          <a:xfrm>
            <a:off x="7219950" y="3562350"/>
            <a:ext cx="70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Facebook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10974849" y="3562350"/>
            <a:ext cx="21085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59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11180064" y="3562350"/>
            <a:ext cx="47853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(6.2%)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7029450" y="3924300"/>
            <a:ext cx="114300" cy="114300"/>
          </a:xfrm>
          <a:prstGeom prst="roundRect">
            <a:avLst>
              <a:gd name="adj" fmla="val 0"/>
            </a:avLst>
          </a:prstGeom>
          <a:solidFill>
            <a:srgbClr val="9CA3AF"/>
          </a:solidFill>
          <a:ln/>
        </p:spPr>
      </p:sp>
      <p:sp>
        <p:nvSpPr>
          <p:cNvPr id="28" name="Text 25"/>
          <p:cNvSpPr/>
          <p:nvPr/>
        </p:nvSpPr>
        <p:spPr>
          <a:xfrm>
            <a:off x="7219950" y="3867150"/>
            <a:ext cx="704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YouTube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10955189" y="3867150"/>
            <a:ext cx="232189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28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11181741" y="3867150"/>
            <a:ext cx="476859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(2.9%)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22753" y="355028"/>
            <a:ext cx="346960" cy="225927"/>
          </a:xfrm>
          <a:custGeom>
            <a:avLst/>
            <a:gdLst/>
            <a:ahLst/>
            <a:cxnLst/>
            <a:rect l="l" t="t" r="r" b="b"/>
            <a:pathLst>
              <a:path w="346960" h="225927">
                <a:moveTo>
                  <a:pt x="0" y="0"/>
                </a:moveTo>
                <a:lnTo>
                  <a:pt x="346960" y="0"/>
                </a:lnTo>
                <a:lnTo>
                  <a:pt x="346960" y="225927"/>
                </a:lnTo>
                <a:lnTo>
                  <a:pt x="0" y="225927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22753" y="355028"/>
            <a:ext cx="403441" cy="225927"/>
          </a:xfrm>
          <a:prstGeom prst="rect">
            <a:avLst/>
          </a:prstGeom>
          <a:noFill/>
          <a:ln/>
        </p:spPr>
        <p:txBody>
          <a:bodyPr wrap="square" lIns="96826" tIns="32275" rIns="96826" bIns="32275" rtlCol="0" anchor="ctr"/>
          <a:lstStyle/>
          <a:p>
            <a:pPr>
              <a:lnSpc>
                <a:spcPct val="120000"/>
              </a:lnSpc>
            </a:pPr>
            <a:r>
              <a:rPr lang="en-US" sz="889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5.0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726194" y="395372"/>
            <a:ext cx="3215874" cy="2904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Platform Comparison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839158" y="677782"/>
            <a:ext cx="11094639" cy="193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7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Cross-Platform Sentiment Differences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22753" y="1210324"/>
            <a:ext cx="5712731" cy="2323823"/>
          </a:xfrm>
          <a:custGeom>
            <a:avLst/>
            <a:gdLst/>
            <a:ahLst/>
            <a:cxnLst/>
            <a:rect l="l" t="t" r="r" b="b"/>
            <a:pathLst>
              <a:path w="5712731" h="2323823">
                <a:moveTo>
                  <a:pt x="64556" y="0"/>
                </a:moveTo>
                <a:lnTo>
                  <a:pt x="5648175" y="0"/>
                </a:lnTo>
                <a:cubicBezTo>
                  <a:pt x="5683828" y="0"/>
                  <a:pt x="5712731" y="28903"/>
                  <a:pt x="5712731" y="64556"/>
                </a:cubicBezTo>
                <a:lnTo>
                  <a:pt x="5712731" y="2259267"/>
                </a:lnTo>
                <a:cubicBezTo>
                  <a:pt x="5712731" y="2294920"/>
                  <a:pt x="5683828" y="2323823"/>
                  <a:pt x="5648175" y="2323823"/>
                </a:cubicBezTo>
                <a:lnTo>
                  <a:pt x="64556" y="2323823"/>
                </a:lnTo>
                <a:cubicBezTo>
                  <a:pt x="28903" y="2323823"/>
                  <a:pt x="0" y="2294920"/>
                  <a:pt x="0" y="2259267"/>
                </a:cubicBezTo>
                <a:lnTo>
                  <a:pt x="0" y="64556"/>
                </a:lnTo>
                <a:cubicBezTo>
                  <a:pt x="0" y="28926"/>
                  <a:pt x="28926" y="0"/>
                  <a:pt x="64556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415545" y="1339426"/>
            <a:ext cx="5527148" cy="2259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Negative Sentiment by Platform</a:t>
            </a:r>
            <a:endParaRPr lang="en-US" sz="2000" dirty="0"/>
          </a:p>
        </p:txBody>
      </p:sp>
      <p:pic>
        <p:nvPicPr>
          <p:cNvPr id="8" name="Image 0" descr="https://kimi-img.moonshot.cn/pub/slides/26-04-04-07:40:15-d784vnpa9tpmk9sql1s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1854" y="1629903"/>
            <a:ext cx="4518544" cy="1775142"/>
          </a:xfrm>
          <a:prstGeom prst="roundRect">
            <a:avLst>
              <a:gd name="adj" fmla="val 0"/>
            </a:avLst>
          </a:prstGeom>
        </p:spPr>
      </p:pic>
      <p:sp>
        <p:nvSpPr>
          <p:cNvPr id="9" name="Shape 6"/>
          <p:cNvSpPr/>
          <p:nvPr/>
        </p:nvSpPr>
        <p:spPr>
          <a:xfrm>
            <a:off x="6160929" y="1210324"/>
            <a:ext cx="5712731" cy="2323823"/>
          </a:xfrm>
          <a:custGeom>
            <a:avLst/>
            <a:gdLst/>
            <a:ahLst/>
            <a:cxnLst/>
            <a:rect l="l" t="t" r="r" b="b"/>
            <a:pathLst>
              <a:path w="5712731" h="2323823">
                <a:moveTo>
                  <a:pt x="64556" y="0"/>
                </a:moveTo>
                <a:lnTo>
                  <a:pt x="5648175" y="0"/>
                </a:lnTo>
                <a:cubicBezTo>
                  <a:pt x="5683828" y="0"/>
                  <a:pt x="5712731" y="28903"/>
                  <a:pt x="5712731" y="64556"/>
                </a:cubicBezTo>
                <a:lnTo>
                  <a:pt x="5712731" y="2259267"/>
                </a:lnTo>
                <a:cubicBezTo>
                  <a:pt x="5712731" y="2294920"/>
                  <a:pt x="5683828" y="2323823"/>
                  <a:pt x="5648175" y="2323823"/>
                </a:cubicBezTo>
                <a:lnTo>
                  <a:pt x="64556" y="2323823"/>
                </a:lnTo>
                <a:cubicBezTo>
                  <a:pt x="28903" y="2323823"/>
                  <a:pt x="0" y="2294920"/>
                  <a:pt x="0" y="2259267"/>
                </a:cubicBezTo>
                <a:lnTo>
                  <a:pt x="0" y="64556"/>
                </a:lnTo>
                <a:cubicBezTo>
                  <a:pt x="0" y="28926"/>
                  <a:pt x="28926" y="0"/>
                  <a:pt x="64556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6253720" y="1339426"/>
            <a:ext cx="5527148" cy="2259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Positive Sentiment by Platform</a:t>
            </a:r>
            <a:endParaRPr lang="en-US" sz="2000" dirty="0"/>
          </a:p>
        </p:txBody>
      </p:sp>
      <p:pic>
        <p:nvPicPr>
          <p:cNvPr id="11" name="Image 1" descr="https://kimi-img.moonshot.cn/pub/slides/26-04-04-07:40:15-d784vnsqdqenbimb4nc0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90030" y="1629903"/>
            <a:ext cx="4518544" cy="1775142"/>
          </a:xfrm>
          <a:prstGeom prst="roundRect">
            <a:avLst>
              <a:gd name="adj" fmla="val 0"/>
            </a:avLst>
          </a:prstGeom>
        </p:spPr>
      </p:pic>
      <p:sp>
        <p:nvSpPr>
          <p:cNvPr id="12" name="Shape 8"/>
          <p:cNvSpPr/>
          <p:nvPr/>
        </p:nvSpPr>
        <p:spPr>
          <a:xfrm>
            <a:off x="338891" y="3663248"/>
            <a:ext cx="2799884" cy="1000535"/>
          </a:xfrm>
          <a:custGeom>
            <a:avLst/>
            <a:gdLst/>
            <a:ahLst/>
            <a:cxnLst/>
            <a:rect l="l" t="t" r="r" b="b"/>
            <a:pathLst>
              <a:path w="2799884" h="1000535">
                <a:moveTo>
                  <a:pt x="32275" y="0"/>
                </a:moveTo>
                <a:lnTo>
                  <a:pt x="2735329" y="0"/>
                </a:lnTo>
                <a:cubicBezTo>
                  <a:pt x="2770981" y="0"/>
                  <a:pt x="2799884" y="28902"/>
                  <a:pt x="2799884" y="64555"/>
                </a:cubicBezTo>
                <a:lnTo>
                  <a:pt x="2799884" y="935980"/>
                </a:lnTo>
                <a:cubicBezTo>
                  <a:pt x="2799884" y="971633"/>
                  <a:pt x="2770981" y="1000535"/>
                  <a:pt x="2735329" y="1000535"/>
                </a:cubicBezTo>
                <a:lnTo>
                  <a:pt x="32275" y="1000535"/>
                </a:lnTo>
                <a:cubicBezTo>
                  <a:pt x="14450" y="1000535"/>
                  <a:pt x="0" y="986085"/>
                  <a:pt x="0" y="968259"/>
                </a:cubicBezTo>
                <a:lnTo>
                  <a:pt x="0" y="32275"/>
                </a:lnTo>
                <a:cubicBezTo>
                  <a:pt x="0" y="14450"/>
                  <a:pt x="14450" y="0"/>
                  <a:pt x="32275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338891" y="3663248"/>
            <a:ext cx="32275" cy="1000535"/>
          </a:xfrm>
          <a:custGeom>
            <a:avLst/>
            <a:gdLst/>
            <a:ahLst/>
            <a:cxnLst/>
            <a:rect l="l" t="t" r="r" b="b"/>
            <a:pathLst>
              <a:path w="32275" h="1000535">
                <a:moveTo>
                  <a:pt x="32275" y="0"/>
                </a:moveTo>
                <a:lnTo>
                  <a:pt x="32275" y="0"/>
                </a:lnTo>
                <a:lnTo>
                  <a:pt x="32275" y="1000535"/>
                </a:lnTo>
                <a:lnTo>
                  <a:pt x="32275" y="1000535"/>
                </a:lnTo>
                <a:cubicBezTo>
                  <a:pt x="14450" y="1000535"/>
                  <a:pt x="0" y="986085"/>
                  <a:pt x="0" y="968259"/>
                </a:cubicBezTo>
                <a:lnTo>
                  <a:pt x="0" y="32275"/>
                </a:lnTo>
                <a:cubicBezTo>
                  <a:pt x="0" y="14462"/>
                  <a:pt x="14462" y="0"/>
                  <a:pt x="32275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0"/>
          <p:cNvSpPr/>
          <p:nvPr/>
        </p:nvSpPr>
        <p:spPr>
          <a:xfrm>
            <a:off x="481104" y="3784281"/>
            <a:ext cx="127084" cy="145239"/>
          </a:xfrm>
          <a:custGeom>
            <a:avLst/>
            <a:gdLst/>
            <a:ahLst/>
            <a:cxnLst/>
            <a:rect l="l" t="t" r="r" b="b"/>
            <a:pathLst>
              <a:path w="127084" h="145239">
                <a:moveTo>
                  <a:pt x="101327" y="13616"/>
                </a:moveTo>
                <a:lnTo>
                  <a:pt x="121354" y="13616"/>
                </a:lnTo>
                <a:lnTo>
                  <a:pt x="77612" y="63599"/>
                </a:lnTo>
                <a:lnTo>
                  <a:pt x="129070" y="131623"/>
                </a:lnTo>
                <a:lnTo>
                  <a:pt x="88789" y="131623"/>
                </a:lnTo>
                <a:lnTo>
                  <a:pt x="57216" y="90377"/>
                </a:lnTo>
                <a:lnTo>
                  <a:pt x="21133" y="131623"/>
                </a:lnTo>
                <a:lnTo>
                  <a:pt x="1078" y="131623"/>
                </a:lnTo>
                <a:lnTo>
                  <a:pt x="47855" y="78151"/>
                </a:lnTo>
                <a:lnTo>
                  <a:pt x="-1475" y="13616"/>
                </a:lnTo>
                <a:lnTo>
                  <a:pt x="39827" y="13616"/>
                </a:lnTo>
                <a:lnTo>
                  <a:pt x="68336" y="51316"/>
                </a:lnTo>
                <a:lnTo>
                  <a:pt x="101327" y="13616"/>
                </a:lnTo>
                <a:close/>
                <a:moveTo>
                  <a:pt x="94292" y="119652"/>
                </a:moveTo>
                <a:lnTo>
                  <a:pt x="105383" y="119652"/>
                </a:lnTo>
                <a:lnTo>
                  <a:pt x="33785" y="24963"/>
                </a:lnTo>
                <a:lnTo>
                  <a:pt x="21871" y="24963"/>
                </a:lnTo>
                <a:lnTo>
                  <a:pt x="94292" y="119652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/>
          <p:nvPr/>
        </p:nvSpPr>
        <p:spPr>
          <a:xfrm>
            <a:off x="697953" y="3760074"/>
            <a:ext cx="1026883" cy="1694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X (Twitter)</a:t>
            </a:r>
            <a:endParaRPr lang="en-US" sz="2400" dirty="0"/>
          </a:p>
        </p:txBody>
      </p:sp>
      <p:sp>
        <p:nvSpPr>
          <p:cNvPr id="16" name="Text 12"/>
          <p:cNvSpPr/>
          <p:nvPr/>
        </p:nvSpPr>
        <p:spPr>
          <a:xfrm>
            <a:off x="451854" y="4018277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Negative: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70.9%</a:t>
            </a:r>
            <a:endParaRPr lang="en-US" sz="3200" dirty="0"/>
          </a:p>
        </p:txBody>
      </p:sp>
      <p:sp>
        <p:nvSpPr>
          <p:cNvPr id="17" name="Text 13"/>
          <p:cNvSpPr/>
          <p:nvPr/>
        </p:nvSpPr>
        <p:spPr>
          <a:xfrm>
            <a:off x="451854" y="4211929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Positive: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5.2%</a:t>
            </a:r>
            <a:endParaRPr lang="en-US" sz="3200" dirty="0"/>
          </a:p>
        </p:txBody>
      </p:sp>
      <p:sp>
        <p:nvSpPr>
          <p:cNvPr id="18" name="Text 14"/>
          <p:cNvSpPr/>
          <p:nvPr/>
        </p:nvSpPr>
        <p:spPr>
          <a:xfrm>
            <a:off x="451854" y="4405580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Neutral: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23.9%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3249847" y="3663248"/>
            <a:ext cx="2799884" cy="1000535"/>
          </a:xfrm>
          <a:custGeom>
            <a:avLst/>
            <a:gdLst/>
            <a:ahLst/>
            <a:cxnLst/>
            <a:rect l="l" t="t" r="r" b="b"/>
            <a:pathLst>
              <a:path w="2799884" h="1000535">
                <a:moveTo>
                  <a:pt x="32275" y="0"/>
                </a:moveTo>
                <a:lnTo>
                  <a:pt x="2735329" y="0"/>
                </a:lnTo>
                <a:cubicBezTo>
                  <a:pt x="2770981" y="0"/>
                  <a:pt x="2799884" y="28902"/>
                  <a:pt x="2799884" y="64555"/>
                </a:cubicBezTo>
                <a:lnTo>
                  <a:pt x="2799884" y="935980"/>
                </a:lnTo>
                <a:cubicBezTo>
                  <a:pt x="2799884" y="971633"/>
                  <a:pt x="2770981" y="1000535"/>
                  <a:pt x="2735329" y="1000535"/>
                </a:cubicBezTo>
                <a:lnTo>
                  <a:pt x="32275" y="1000535"/>
                </a:lnTo>
                <a:cubicBezTo>
                  <a:pt x="14450" y="1000535"/>
                  <a:pt x="0" y="986085"/>
                  <a:pt x="0" y="968259"/>
                </a:cubicBezTo>
                <a:lnTo>
                  <a:pt x="0" y="32275"/>
                </a:lnTo>
                <a:cubicBezTo>
                  <a:pt x="0" y="14450"/>
                  <a:pt x="14450" y="0"/>
                  <a:pt x="32275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3249847" y="3663248"/>
            <a:ext cx="32275" cy="1000535"/>
          </a:xfrm>
          <a:custGeom>
            <a:avLst/>
            <a:gdLst/>
            <a:ahLst/>
            <a:cxnLst/>
            <a:rect l="l" t="t" r="r" b="b"/>
            <a:pathLst>
              <a:path w="32275" h="1000535">
                <a:moveTo>
                  <a:pt x="32275" y="0"/>
                </a:moveTo>
                <a:lnTo>
                  <a:pt x="32275" y="0"/>
                </a:lnTo>
                <a:lnTo>
                  <a:pt x="32275" y="1000535"/>
                </a:lnTo>
                <a:lnTo>
                  <a:pt x="32275" y="1000535"/>
                </a:lnTo>
                <a:cubicBezTo>
                  <a:pt x="14450" y="1000535"/>
                  <a:pt x="0" y="986085"/>
                  <a:pt x="0" y="968259"/>
                </a:cubicBezTo>
                <a:lnTo>
                  <a:pt x="0" y="32275"/>
                </a:lnTo>
                <a:cubicBezTo>
                  <a:pt x="0" y="14462"/>
                  <a:pt x="14462" y="0"/>
                  <a:pt x="32275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7"/>
          <p:cNvSpPr/>
          <p:nvPr/>
        </p:nvSpPr>
        <p:spPr>
          <a:xfrm>
            <a:off x="3382982" y="3784281"/>
            <a:ext cx="145239" cy="145239"/>
          </a:xfrm>
          <a:custGeom>
            <a:avLst/>
            <a:gdLst/>
            <a:ahLst/>
            <a:cxnLst/>
            <a:rect l="l" t="t" r="r" b="b"/>
            <a:pathLst>
              <a:path w="145239" h="145239">
                <a:moveTo>
                  <a:pt x="145239" y="72619"/>
                </a:moveTo>
                <a:cubicBezTo>
                  <a:pt x="145239" y="32509"/>
                  <a:pt x="112730" y="0"/>
                  <a:pt x="72619" y="0"/>
                </a:cubicBezTo>
                <a:cubicBezTo>
                  <a:pt x="32509" y="0"/>
                  <a:pt x="0" y="32509"/>
                  <a:pt x="0" y="72619"/>
                </a:cubicBezTo>
                <a:cubicBezTo>
                  <a:pt x="0" y="106660"/>
                  <a:pt x="23459" y="135254"/>
                  <a:pt x="55089" y="143111"/>
                </a:cubicBezTo>
                <a:lnTo>
                  <a:pt x="55089" y="94802"/>
                </a:lnTo>
                <a:lnTo>
                  <a:pt x="40111" y="94802"/>
                </a:lnTo>
                <a:lnTo>
                  <a:pt x="40111" y="72619"/>
                </a:lnTo>
                <a:lnTo>
                  <a:pt x="55089" y="72619"/>
                </a:lnTo>
                <a:lnTo>
                  <a:pt x="55089" y="63060"/>
                </a:lnTo>
                <a:cubicBezTo>
                  <a:pt x="55089" y="38352"/>
                  <a:pt x="66265" y="26892"/>
                  <a:pt x="90547" y="26892"/>
                </a:cubicBezTo>
                <a:cubicBezTo>
                  <a:pt x="95143" y="26892"/>
                  <a:pt x="103086" y="27800"/>
                  <a:pt x="106348" y="28707"/>
                </a:cubicBezTo>
                <a:lnTo>
                  <a:pt x="106348" y="48791"/>
                </a:lnTo>
                <a:cubicBezTo>
                  <a:pt x="104646" y="48621"/>
                  <a:pt x="101667" y="48508"/>
                  <a:pt x="97951" y="48508"/>
                </a:cubicBezTo>
                <a:cubicBezTo>
                  <a:pt x="86037" y="48508"/>
                  <a:pt x="81442" y="53018"/>
                  <a:pt x="81442" y="64733"/>
                </a:cubicBezTo>
                <a:lnTo>
                  <a:pt x="81442" y="72619"/>
                </a:lnTo>
                <a:lnTo>
                  <a:pt x="105156" y="72619"/>
                </a:lnTo>
                <a:lnTo>
                  <a:pt x="101072" y="94802"/>
                </a:lnTo>
                <a:lnTo>
                  <a:pt x="81413" y="94802"/>
                </a:lnTo>
                <a:lnTo>
                  <a:pt x="81413" y="144700"/>
                </a:lnTo>
                <a:cubicBezTo>
                  <a:pt x="117383" y="140360"/>
                  <a:pt x="145239" y="109752"/>
                  <a:pt x="145239" y="72619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8"/>
          <p:cNvSpPr/>
          <p:nvPr/>
        </p:nvSpPr>
        <p:spPr>
          <a:xfrm>
            <a:off x="3608910" y="3760073"/>
            <a:ext cx="880762" cy="22592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Facebook</a:t>
            </a:r>
            <a:endParaRPr lang="en-US" sz="2400" dirty="0"/>
          </a:p>
        </p:txBody>
      </p:sp>
      <p:sp>
        <p:nvSpPr>
          <p:cNvPr id="23" name="Text 19"/>
          <p:cNvSpPr/>
          <p:nvPr/>
        </p:nvSpPr>
        <p:spPr>
          <a:xfrm>
            <a:off x="3362810" y="4018277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Negative: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69.5%</a:t>
            </a:r>
            <a:endParaRPr lang="en-US" sz="3200" dirty="0"/>
          </a:p>
        </p:txBody>
      </p:sp>
      <p:sp>
        <p:nvSpPr>
          <p:cNvPr id="24" name="Text 20"/>
          <p:cNvSpPr/>
          <p:nvPr/>
        </p:nvSpPr>
        <p:spPr>
          <a:xfrm>
            <a:off x="3362810" y="4211929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Positive: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10.2%</a:t>
            </a:r>
            <a:endParaRPr lang="en-US" sz="3200" dirty="0"/>
          </a:p>
        </p:txBody>
      </p:sp>
      <p:sp>
        <p:nvSpPr>
          <p:cNvPr id="25" name="Text 21"/>
          <p:cNvSpPr/>
          <p:nvPr/>
        </p:nvSpPr>
        <p:spPr>
          <a:xfrm>
            <a:off x="3362810" y="4405580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Neutral: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20.3%</a:t>
            </a:r>
            <a:endParaRPr lang="en-US" sz="3200" dirty="0"/>
          </a:p>
        </p:txBody>
      </p:sp>
      <p:sp>
        <p:nvSpPr>
          <p:cNvPr id="26" name="Shape 22"/>
          <p:cNvSpPr/>
          <p:nvPr/>
        </p:nvSpPr>
        <p:spPr>
          <a:xfrm>
            <a:off x="6160929" y="3663248"/>
            <a:ext cx="2799884" cy="1000535"/>
          </a:xfrm>
          <a:custGeom>
            <a:avLst/>
            <a:gdLst/>
            <a:ahLst/>
            <a:cxnLst/>
            <a:rect l="l" t="t" r="r" b="b"/>
            <a:pathLst>
              <a:path w="2799884" h="1000535">
                <a:moveTo>
                  <a:pt x="32275" y="0"/>
                </a:moveTo>
                <a:lnTo>
                  <a:pt x="2735329" y="0"/>
                </a:lnTo>
                <a:cubicBezTo>
                  <a:pt x="2770981" y="0"/>
                  <a:pt x="2799884" y="28902"/>
                  <a:pt x="2799884" y="64555"/>
                </a:cubicBezTo>
                <a:lnTo>
                  <a:pt x="2799884" y="935980"/>
                </a:lnTo>
                <a:cubicBezTo>
                  <a:pt x="2799884" y="971633"/>
                  <a:pt x="2770981" y="1000535"/>
                  <a:pt x="2735329" y="1000535"/>
                </a:cubicBezTo>
                <a:lnTo>
                  <a:pt x="32275" y="1000535"/>
                </a:lnTo>
                <a:cubicBezTo>
                  <a:pt x="14450" y="1000535"/>
                  <a:pt x="0" y="986085"/>
                  <a:pt x="0" y="968259"/>
                </a:cubicBezTo>
                <a:lnTo>
                  <a:pt x="0" y="32275"/>
                </a:lnTo>
                <a:cubicBezTo>
                  <a:pt x="0" y="14450"/>
                  <a:pt x="14450" y="0"/>
                  <a:pt x="32275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27" name="Shape 23"/>
          <p:cNvSpPr/>
          <p:nvPr/>
        </p:nvSpPr>
        <p:spPr>
          <a:xfrm>
            <a:off x="6160929" y="3663248"/>
            <a:ext cx="32275" cy="1000535"/>
          </a:xfrm>
          <a:custGeom>
            <a:avLst/>
            <a:gdLst/>
            <a:ahLst/>
            <a:cxnLst/>
            <a:rect l="l" t="t" r="r" b="b"/>
            <a:pathLst>
              <a:path w="32275" h="1000535">
                <a:moveTo>
                  <a:pt x="32275" y="0"/>
                </a:moveTo>
                <a:lnTo>
                  <a:pt x="32275" y="0"/>
                </a:lnTo>
                <a:lnTo>
                  <a:pt x="32275" y="1000535"/>
                </a:lnTo>
                <a:lnTo>
                  <a:pt x="32275" y="1000535"/>
                </a:lnTo>
                <a:cubicBezTo>
                  <a:pt x="14450" y="1000535"/>
                  <a:pt x="0" y="986085"/>
                  <a:pt x="0" y="968259"/>
                </a:cubicBezTo>
                <a:lnTo>
                  <a:pt x="0" y="32275"/>
                </a:lnTo>
                <a:cubicBezTo>
                  <a:pt x="0" y="14462"/>
                  <a:pt x="14462" y="0"/>
                  <a:pt x="32275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Shape 24"/>
          <p:cNvSpPr/>
          <p:nvPr/>
        </p:nvSpPr>
        <p:spPr>
          <a:xfrm>
            <a:off x="6284987" y="3784281"/>
            <a:ext cx="163394" cy="145239"/>
          </a:xfrm>
          <a:custGeom>
            <a:avLst/>
            <a:gdLst/>
            <a:ahLst/>
            <a:cxnLst/>
            <a:rect l="l" t="t" r="r" b="b"/>
            <a:pathLst>
              <a:path w="163394" h="145239">
                <a:moveTo>
                  <a:pt x="155933" y="35203"/>
                </a:moveTo>
                <a:cubicBezTo>
                  <a:pt x="154175" y="28480"/>
                  <a:pt x="148898" y="23204"/>
                  <a:pt x="142232" y="21417"/>
                </a:cubicBezTo>
                <a:cubicBezTo>
                  <a:pt x="130176" y="18155"/>
                  <a:pt x="81725" y="18155"/>
                  <a:pt x="81725" y="18155"/>
                </a:cubicBezTo>
                <a:cubicBezTo>
                  <a:pt x="81725" y="18155"/>
                  <a:pt x="33274" y="18155"/>
                  <a:pt x="21190" y="21417"/>
                </a:cubicBezTo>
                <a:cubicBezTo>
                  <a:pt x="14524" y="23204"/>
                  <a:pt x="9276" y="28480"/>
                  <a:pt x="7489" y="35203"/>
                </a:cubicBezTo>
                <a:cubicBezTo>
                  <a:pt x="4255" y="47373"/>
                  <a:pt x="4255" y="72733"/>
                  <a:pt x="4255" y="72733"/>
                </a:cubicBezTo>
                <a:cubicBezTo>
                  <a:pt x="4255" y="72733"/>
                  <a:pt x="4255" y="98093"/>
                  <a:pt x="7489" y="110262"/>
                </a:cubicBezTo>
                <a:cubicBezTo>
                  <a:pt x="9276" y="116957"/>
                  <a:pt x="14524" y="122035"/>
                  <a:pt x="21190" y="123822"/>
                </a:cubicBezTo>
                <a:cubicBezTo>
                  <a:pt x="33274" y="127084"/>
                  <a:pt x="81725" y="127084"/>
                  <a:pt x="81725" y="127084"/>
                </a:cubicBezTo>
                <a:cubicBezTo>
                  <a:pt x="81725" y="127084"/>
                  <a:pt x="130176" y="127084"/>
                  <a:pt x="142260" y="123822"/>
                </a:cubicBezTo>
                <a:cubicBezTo>
                  <a:pt x="148927" y="122035"/>
                  <a:pt x="154175" y="116957"/>
                  <a:pt x="155962" y="110262"/>
                </a:cubicBezTo>
                <a:cubicBezTo>
                  <a:pt x="159195" y="98093"/>
                  <a:pt x="159195" y="72733"/>
                  <a:pt x="159195" y="72733"/>
                </a:cubicBezTo>
                <a:cubicBezTo>
                  <a:pt x="159195" y="72733"/>
                  <a:pt x="159195" y="47373"/>
                  <a:pt x="155962" y="35203"/>
                </a:cubicBezTo>
                <a:close/>
                <a:moveTo>
                  <a:pt x="65868" y="95767"/>
                </a:moveTo>
                <a:lnTo>
                  <a:pt x="65868" y="49699"/>
                </a:lnTo>
                <a:lnTo>
                  <a:pt x="106348" y="72733"/>
                </a:lnTo>
                <a:lnTo>
                  <a:pt x="65868" y="95767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5"/>
          <p:cNvSpPr/>
          <p:nvPr/>
        </p:nvSpPr>
        <p:spPr>
          <a:xfrm>
            <a:off x="6519991" y="3760074"/>
            <a:ext cx="866641" cy="2259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YouTube</a:t>
            </a:r>
            <a:endParaRPr lang="en-US" sz="1600" dirty="0"/>
          </a:p>
        </p:txBody>
      </p:sp>
      <p:sp>
        <p:nvSpPr>
          <p:cNvPr id="30" name="Text 26"/>
          <p:cNvSpPr/>
          <p:nvPr/>
        </p:nvSpPr>
        <p:spPr>
          <a:xfrm>
            <a:off x="6273892" y="4018277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Negative: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64.3%</a:t>
            </a:r>
            <a:endParaRPr lang="en-US" sz="3200" dirty="0"/>
          </a:p>
        </p:txBody>
      </p:sp>
      <p:sp>
        <p:nvSpPr>
          <p:cNvPr id="31" name="Text 27"/>
          <p:cNvSpPr/>
          <p:nvPr/>
        </p:nvSpPr>
        <p:spPr>
          <a:xfrm>
            <a:off x="6273892" y="4211929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Positive: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28.6%</a:t>
            </a:r>
            <a:endParaRPr lang="en-US" sz="3200" dirty="0"/>
          </a:p>
        </p:txBody>
      </p:sp>
      <p:sp>
        <p:nvSpPr>
          <p:cNvPr id="32" name="Text 28"/>
          <p:cNvSpPr/>
          <p:nvPr/>
        </p:nvSpPr>
        <p:spPr>
          <a:xfrm>
            <a:off x="6273892" y="4405580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Neutral: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7.1%</a:t>
            </a:r>
            <a:endParaRPr lang="en-US" sz="3200" dirty="0"/>
          </a:p>
        </p:txBody>
      </p:sp>
      <p:sp>
        <p:nvSpPr>
          <p:cNvPr id="33" name="Shape 29"/>
          <p:cNvSpPr/>
          <p:nvPr/>
        </p:nvSpPr>
        <p:spPr>
          <a:xfrm>
            <a:off x="9072011" y="3663248"/>
            <a:ext cx="2799884" cy="1000535"/>
          </a:xfrm>
          <a:custGeom>
            <a:avLst/>
            <a:gdLst/>
            <a:ahLst/>
            <a:cxnLst/>
            <a:rect l="l" t="t" r="r" b="b"/>
            <a:pathLst>
              <a:path w="2799884" h="1000535">
                <a:moveTo>
                  <a:pt x="32275" y="0"/>
                </a:moveTo>
                <a:lnTo>
                  <a:pt x="2735329" y="0"/>
                </a:lnTo>
                <a:cubicBezTo>
                  <a:pt x="2770981" y="0"/>
                  <a:pt x="2799884" y="28902"/>
                  <a:pt x="2799884" y="64555"/>
                </a:cubicBezTo>
                <a:lnTo>
                  <a:pt x="2799884" y="935980"/>
                </a:lnTo>
                <a:cubicBezTo>
                  <a:pt x="2799884" y="971633"/>
                  <a:pt x="2770981" y="1000535"/>
                  <a:pt x="2735329" y="1000535"/>
                </a:cubicBezTo>
                <a:lnTo>
                  <a:pt x="32275" y="1000535"/>
                </a:lnTo>
                <a:cubicBezTo>
                  <a:pt x="14450" y="1000535"/>
                  <a:pt x="0" y="986085"/>
                  <a:pt x="0" y="968259"/>
                </a:cubicBezTo>
                <a:lnTo>
                  <a:pt x="0" y="32275"/>
                </a:lnTo>
                <a:cubicBezTo>
                  <a:pt x="0" y="14450"/>
                  <a:pt x="14450" y="0"/>
                  <a:pt x="32275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Shape 30"/>
          <p:cNvSpPr/>
          <p:nvPr/>
        </p:nvSpPr>
        <p:spPr>
          <a:xfrm>
            <a:off x="9072011" y="3663248"/>
            <a:ext cx="32275" cy="1000535"/>
          </a:xfrm>
          <a:custGeom>
            <a:avLst/>
            <a:gdLst/>
            <a:ahLst/>
            <a:cxnLst/>
            <a:rect l="l" t="t" r="r" b="b"/>
            <a:pathLst>
              <a:path w="32275" h="1000535">
                <a:moveTo>
                  <a:pt x="32275" y="0"/>
                </a:moveTo>
                <a:lnTo>
                  <a:pt x="32275" y="0"/>
                </a:lnTo>
                <a:lnTo>
                  <a:pt x="32275" y="1000535"/>
                </a:lnTo>
                <a:lnTo>
                  <a:pt x="32275" y="1000535"/>
                </a:lnTo>
                <a:cubicBezTo>
                  <a:pt x="14450" y="1000535"/>
                  <a:pt x="0" y="986085"/>
                  <a:pt x="0" y="968259"/>
                </a:cubicBezTo>
                <a:lnTo>
                  <a:pt x="0" y="32275"/>
                </a:lnTo>
                <a:cubicBezTo>
                  <a:pt x="0" y="14462"/>
                  <a:pt x="14462" y="0"/>
                  <a:pt x="32275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31"/>
          <p:cNvSpPr/>
          <p:nvPr/>
        </p:nvSpPr>
        <p:spPr>
          <a:xfrm>
            <a:off x="9214224" y="3784281"/>
            <a:ext cx="127084" cy="145239"/>
          </a:xfrm>
          <a:custGeom>
            <a:avLst/>
            <a:gdLst/>
            <a:ahLst/>
            <a:cxnLst/>
            <a:rect l="l" t="t" r="r" b="b"/>
            <a:pathLst>
              <a:path w="127084" h="145239">
                <a:moveTo>
                  <a:pt x="63627" y="39997"/>
                </a:moveTo>
                <a:cubicBezTo>
                  <a:pt x="51972" y="39967"/>
                  <a:pt x="41187" y="46157"/>
                  <a:pt x="35333" y="56235"/>
                </a:cubicBezTo>
                <a:cubicBezTo>
                  <a:pt x="29479" y="66313"/>
                  <a:pt x="29447" y="78748"/>
                  <a:pt x="35248" y="88857"/>
                </a:cubicBezTo>
                <a:cubicBezTo>
                  <a:pt x="41049" y="98965"/>
                  <a:pt x="51802" y="105211"/>
                  <a:pt x="63457" y="105241"/>
                </a:cubicBezTo>
                <a:cubicBezTo>
                  <a:pt x="81462" y="105288"/>
                  <a:pt x="96117" y="90709"/>
                  <a:pt x="96164" y="72705"/>
                </a:cubicBezTo>
                <a:cubicBezTo>
                  <a:pt x="96211" y="54700"/>
                  <a:pt x="81632" y="40044"/>
                  <a:pt x="63627" y="39997"/>
                </a:cubicBezTo>
                <a:close/>
                <a:moveTo>
                  <a:pt x="63457" y="51458"/>
                </a:moveTo>
                <a:cubicBezTo>
                  <a:pt x="71017" y="51427"/>
                  <a:pt x="78020" y="55433"/>
                  <a:pt x="81826" y="61965"/>
                </a:cubicBezTo>
                <a:cubicBezTo>
                  <a:pt x="85633" y="68497"/>
                  <a:pt x="85665" y="76564"/>
                  <a:pt x="81911" y="83127"/>
                </a:cubicBezTo>
                <a:cubicBezTo>
                  <a:pt x="78157" y="89689"/>
                  <a:pt x="71187" y="93751"/>
                  <a:pt x="63627" y="93781"/>
                </a:cubicBezTo>
                <a:cubicBezTo>
                  <a:pt x="51948" y="93828"/>
                  <a:pt x="42427" y="84384"/>
                  <a:pt x="42380" y="72705"/>
                </a:cubicBezTo>
                <a:cubicBezTo>
                  <a:pt x="42333" y="61025"/>
                  <a:pt x="51777" y="51505"/>
                  <a:pt x="63457" y="51458"/>
                </a:cubicBezTo>
                <a:close/>
                <a:moveTo>
                  <a:pt x="89952" y="38664"/>
                </a:moveTo>
                <a:cubicBezTo>
                  <a:pt x="89952" y="34468"/>
                  <a:pt x="93358" y="31062"/>
                  <a:pt x="97554" y="31062"/>
                </a:cubicBezTo>
                <a:cubicBezTo>
                  <a:pt x="101750" y="31062"/>
                  <a:pt x="105156" y="34468"/>
                  <a:pt x="105156" y="38664"/>
                </a:cubicBezTo>
                <a:cubicBezTo>
                  <a:pt x="105156" y="42860"/>
                  <a:pt x="101750" y="46267"/>
                  <a:pt x="97554" y="46267"/>
                </a:cubicBezTo>
                <a:cubicBezTo>
                  <a:pt x="93358" y="46267"/>
                  <a:pt x="89952" y="42860"/>
                  <a:pt x="89952" y="38664"/>
                </a:cubicBezTo>
                <a:close/>
                <a:moveTo>
                  <a:pt x="126744" y="46380"/>
                </a:moveTo>
                <a:cubicBezTo>
                  <a:pt x="126261" y="36196"/>
                  <a:pt x="123935" y="27176"/>
                  <a:pt x="116475" y="19743"/>
                </a:cubicBezTo>
                <a:cubicBezTo>
                  <a:pt x="109043" y="12311"/>
                  <a:pt x="100022" y="9985"/>
                  <a:pt x="89838" y="9475"/>
                </a:cubicBezTo>
                <a:cubicBezTo>
                  <a:pt x="79342" y="8879"/>
                  <a:pt x="47883" y="8879"/>
                  <a:pt x="37388" y="9475"/>
                </a:cubicBezTo>
                <a:cubicBezTo>
                  <a:pt x="27232" y="9957"/>
                  <a:pt x="18212" y="12283"/>
                  <a:pt x="10751" y="19715"/>
                </a:cubicBezTo>
                <a:cubicBezTo>
                  <a:pt x="3291" y="27147"/>
                  <a:pt x="993" y="36168"/>
                  <a:pt x="482" y="46352"/>
                </a:cubicBezTo>
                <a:cubicBezTo>
                  <a:pt x="-113" y="56847"/>
                  <a:pt x="-113" y="88306"/>
                  <a:pt x="482" y="98802"/>
                </a:cubicBezTo>
                <a:cubicBezTo>
                  <a:pt x="964" y="108986"/>
                  <a:pt x="3291" y="118007"/>
                  <a:pt x="10751" y="125439"/>
                </a:cubicBezTo>
                <a:cubicBezTo>
                  <a:pt x="18212" y="132871"/>
                  <a:pt x="27204" y="135197"/>
                  <a:pt x="37388" y="135708"/>
                </a:cubicBezTo>
                <a:cubicBezTo>
                  <a:pt x="47883" y="136303"/>
                  <a:pt x="79342" y="136303"/>
                  <a:pt x="89838" y="135708"/>
                </a:cubicBezTo>
                <a:cubicBezTo>
                  <a:pt x="100022" y="135225"/>
                  <a:pt x="109043" y="132899"/>
                  <a:pt x="116475" y="125439"/>
                </a:cubicBezTo>
                <a:cubicBezTo>
                  <a:pt x="123907" y="118007"/>
                  <a:pt x="126233" y="108986"/>
                  <a:pt x="126744" y="98802"/>
                </a:cubicBezTo>
                <a:cubicBezTo>
                  <a:pt x="127339" y="88306"/>
                  <a:pt x="127339" y="56876"/>
                  <a:pt x="126744" y="46380"/>
                </a:cubicBezTo>
                <a:close/>
                <a:moveTo>
                  <a:pt x="113184" y="110064"/>
                </a:moveTo>
                <a:cubicBezTo>
                  <a:pt x="110972" y="115624"/>
                  <a:pt x="106688" y="119907"/>
                  <a:pt x="101100" y="122148"/>
                </a:cubicBezTo>
                <a:cubicBezTo>
                  <a:pt x="92732" y="125467"/>
                  <a:pt x="72875" y="124701"/>
                  <a:pt x="63627" y="124701"/>
                </a:cubicBezTo>
                <a:cubicBezTo>
                  <a:pt x="54379" y="124701"/>
                  <a:pt x="34494" y="125439"/>
                  <a:pt x="26154" y="122148"/>
                </a:cubicBezTo>
                <a:cubicBezTo>
                  <a:pt x="20594" y="119936"/>
                  <a:pt x="16311" y="115652"/>
                  <a:pt x="14070" y="110064"/>
                </a:cubicBezTo>
                <a:cubicBezTo>
                  <a:pt x="10751" y="101696"/>
                  <a:pt x="11517" y="81839"/>
                  <a:pt x="11517" y="72591"/>
                </a:cubicBezTo>
                <a:cubicBezTo>
                  <a:pt x="11517" y="63343"/>
                  <a:pt x="10779" y="43458"/>
                  <a:pt x="14070" y="35118"/>
                </a:cubicBezTo>
                <a:cubicBezTo>
                  <a:pt x="16283" y="29558"/>
                  <a:pt x="20566" y="25275"/>
                  <a:pt x="26154" y="23034"/>
                </a:cubicBezTo>
                <a:cubicBezTo>
                  <a:pt x="34523" y="19715"/>
                  <a:pt x="54379" y="20481"/>
                  <a:pt x="63627" y="20481"/>
                </a:cubicBezTo>
                <a:cubicBezTo>
                  <a:pt x="72875" y="20481"/>
                  <a:pt x="92760" y="19743"/>
                  <a:pt x="101100" y="23034"/>
                </a:cubicBezTo>
                <a:cubicBezTo>
                  <a:pt x="106660" y="25247"/>
                  <a:pt x="110943" y="29530"/>
                  <a:pt x="113184" y="35118"/>
                </a:cubicBezTo>
                <a:cubicBezTo>
                  <a:pt x="116503" y="43487"/>
                  <a:pt x="115737" y="63343"/>
                  <a:pt x="115737" y="72591"/>
                </a:cubicBezTo>
                <a:cubicBezTo>
                  <a:pt x="115737" y="81839"/>
                  <a:pt x="116503" y="101724"/>
                  <a:pt x="113184" y="110064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32"/>
          <p:cNvSpPr/>
          <p:nvPr/>
        </p:nvSpPr>
        <p:spPr>
          <a:xfrm>
            <a:off x="9431073" y="3760073"/>
            <a:ext cx="749795" cy="2743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Instagram</a:t>
            </a:r>
            <a:endParaRPr lang="en-US" sz="2400" dirty="0"/>
          </a:p>
        </p:txBody>
      </p:sp>
      <p:sp>
        <p:nvSpPr>
          <p:cNvPr id="37" name="Text 33"/>
          <p:cNvSpPr/>
          <p:nvPr/>
        </p:nvSpPr>
        <p:spPr>
          <a:xfrm>
            <a:off x="9184975" y="4018277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Negative: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64.1%</a:t>
            </a:r>
            <a:endParaRPr lang="en-US" sz="3200" dirty="0"/>
          </a:p>
        </p:txBody>
      </p:sp>
      <p:sp>
        <p:nvSpPr>
          <p:cNvPr id="38" name="Text 34"/>
          <p:cNvSpPr/>
          <p:nvPr/>
        </p:nvSpPr>
        <p:spPr>
          <a:xfrm>
            <a:off x="9184975" y="4211929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Positive: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16.4%</a:t>
            </a:r>
            <a:endParaRPr lang="en-US" sz="1200" dirty="0"/>
          </a:p>
        </p:txBody>
      </p:sp>
      <p:sp>
        <p:nvSpPr>
          <p:cNvPr id="39" name="Text 35"/>
          <p:cNvSpPr/>
          <p:nvPr/>
        </p:nvSpPr>
        <p:spPr>
          <a:xfrm>
            <a:off x="9184975" y="4405580"/>
            <a:ext cx="2646576" cy="1613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Neutral:</a:t>
            </a:r>
            <a:r>
              <a:rPr lang="en-US" sz="12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19.5%</a:t>
            </a:r>
            <a:endParaRPr lang="en-US" sz="1200" dirty="0"/>
          </a:p>
        </p:txBody>
      </p:sp>
      <p:sp>
        <p:nvSpPr>
          <p:cNvPr id="41" name="Shape 37"/>
          <p:cNvSpPr/>
          <p:nvPr/>
        </p:nvSpPr>
        <p:spPr>
          <a:xfrm>
            <a:off x="451854" y="4930054"/>
            <a:ext cx="451854" cy="451854"/>
          </a:xfrm>
          <a:custGeom>
            <a:avLst/>
            <a:gdLst/>
            <a:ahLst/>
            <a:cxnLst/>
            <a:rect l="l" t="t" r="r" b="b"/>
            <a:pathLst>
              <a:path w="451854" h="451854">
                <a:moveTo>
                  <a:pt x="225927" y="0"/>
                </a:moveTo>
                <a:lnTo>
                  <a:pt x="225927" y="0"/>
                </a:lnTo>
                <a:cubicBezTo>
                  <a:pt x="350703" y="0"/>
                  <a:pt x="451854" y="101151"/>
                  <a:pt x="451854" y="225927"/>
                </a:cubicBezTo>
                <a:lnTo>
                  <a:pt x="451854" y="225927"/>
                </a:lnTo>
                <a:cubicBezTo>
                  <a:pt x="451854" y="350703"/>
                  <a:pt x="350703" y="451854"/>
                  <a:pt x="225927" y="451854"/>
                </a:cubicBezTo>
                <a:lnTo>
                  <a:pt x="225927" y="451854"/>
                </a:lnTo>
                <a:cubicBezTo>
                  <a:pt x="101151" y="451854"/>
                  <a:pt x="0" y="350703"/>
                  <a:pt x="0" y="225927"/>
                </a:cubicBezTo>
                <a:lnTo>
                  <a:pt x="0" y="225927"/>
                </a:lnTo>
                <a:cubicBezTo>
                  <a:pt x="0" y="101151"/>
                  <a:pt x="101151" y="0"/>
                  <a:pt x="225927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Shape 38"/>
          <p:cNvSpPr/>
          <p:nvPr/>
        </p:nvSpPr>
        <p:spPr>
          <a:xfrm>
            <a:off x="580956" y="5059156"/>
            <a:ext cx="193652" cy="193652"/>
          </a:xfrm>
          <a:custGeom>
            <a:avLst/>
            <a:gdLst/>
            <a:ahLst/>
            <a:cxnLst/>
            <a:rect l="l" t="t" r="r" b="b"/>
            <a:pathLst>
              <a:path w="193652" h="193652">
                <a:moveTo>
                  <a:pt x="24206" y="24206"/>
                </a:moveTo>
                <a:cubicBezTo>
                  <a:pt x="24206" y="17512"/>
                  <a:pt x="18798" y="12103"/>
                  <a:pt x="12103" y="12103"/>
                </a:cubicBezTo>
                <a:cubicBezTo>
                  <a:pt x="5409" y="12103"/>
                  <a:pt x="0" y="17512"/>
                  <a:pt x="0" y="24206"/>
                </a:cubicBezTo>
                <a:lnTo>
                  <a:pt x="0" y="151291"/>
                </a:lnTo>
                <a:cubicBezTo>
                  <a:pt x="0" y="168008"/>
                  <a:pt x="13541" y="181549"/>
                  <a:pt x="30258" y="181549"/>
                </a:cubicBezTo>
                <a:lnTo>
                  <a:pt x="181549" y="181549"/>
                </a:lnTo>
                <a:cubicBezTo>
                  <a:pt x="188243" y="181549"/>
                  <a:pt x="193652" y="176140"/>
                  <a:pt x="193652" y="169445"/>
                </a:cubicBezTo>
                <a:cubicBezTo>
                  <a:pt x="193652" y="162751"/>
                  <a:pt x="188243" y="157342"/>
                  <a:pt x="181549" y="157342"/>
                </a:cubicBezTo>
                <a:lnTo>
                  <a:pt x="30258" y="157342"/>
                </a:lnTo>
                <a:cubicBezTo>
                  <a:pt x="26930" y="157342"/>
                  <a:pt x="24206" y="154619"/>
                  <a:pt x="24206" y="151291"/>
                </a:cubicBezTo>
                <a:lnTo>
                  <a:pt x="24206" y="24206"/>
                </a:lnTo>
                <a:close/>
                <a:moveTo>
                  <a:pt x="177993" y="56961"/>
                </a:moveTo>
                <a:cubicBezTo>
                  <a:pt x="182721" y="52233"/>
                  <a:pt x="182721" y="44555"/>
                  <a:pt x="177993" y="39827"/>
                </a:cubicBezTo>
                <a:cubicBezTo>
                  <a:pt x="173265" y="35099"/>
                  <a:pt x="165587" y="35099"/>
                  <a:pt x="160860" y="39827"/>
                </a:cubicBezTo>
                <a:lnTo>
                  <a:pt x="121032" y="79692"/>
                </a:lnTo>
                <a:lnTo>
                  <a:pt x="99322" y="58020"/>
                </a:lnTo>
                <a:cubicBezTo>
                  <a:pt x="94594" y="53292"/>
                  <a:pt x="86916" y="53292"/>
                  <a:pt x="82189" y="58020"/>
                </a:cubicBezTo>
                <a:lnTo>
                  <a:pt x="45879" y="94330"/>
                </a:lnTo>
                <a:cubicBezTo>
                  <a:pt x="41151" y="99057"/>
                  <a:pt x="41151" y="106735"/>
                  <a:pt x="45879" y="111463"/>
                </a:cubicBezTo>
                <a:cubicBezTo>
                  <a:pt x="50607" y="116191"/>
                  <a:pt x="58285" y="116191"/>
                  <a:pt x="63013" y="111463"/>
                </a:cubicBezTo>
                <a:lnTo>
                  <a:pt x="90774" y="83701"/>
                </a:lnTo>
                <a:lnTo>
                  <a:pt x="112485" y="105412"/>
                </a:lnTo>
                <a:cubicBezTo>
                  <a:pt x="117212" y="110140"/>
                  <a:pt x="124890" y="110140"/>
                  <a:pt x="129618" y="105412"/>
                </a:cubicBezTo>
                <a:lnTo>
                  <a:pt x="178031" y="56999"/>
                </a:ln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4" name="Text 40"/>
          <p:cNvSpPr/>
          <p:nvPr/>
        </p:nvSpPr>
        <p:spPr>
          <a:xfrm>
            <a:off x="1032810" y="5180188"/>
            <a:ext cx="10771886" cy="2097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17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Chi-square test showed a </a:t>
            </a:r>
            <a:r>
              <a:rPr lang="en-US" sz="1017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statistically significant association (p&lt;0.001)</a:t>
            </a:r>
            <a:r>
              <a:rPr lang="en-US" sz="1017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between sentiment scores and data source, confirming platform-specific differences in sentiment expression.</a:t>
            </a:r>
            <a:endParaRPr lang="en-US" sz="1600" dirty="0"/>
          </a:p>
        </p:txBody>
      </p:sp>
      <p:sp>
        <p:nvSpPr>
          <p:cNvPr id="45" name="Shape 41"/>
          <p:cNvSpPr/>
          <p:nvPr/>
        </p:nvSpPr>
        <p:spPr>
          <a:xfrm>
            <a:off x="327166" y="5067223"/>
            <a:ext cx="32275" cy="677782"/>
          </a:xfrm>
          <a:custGeom>
            <a:avLst/>
            <a:gdLst/>
            <a:ahLst/>
            <a:cxnLst/>
            <a:rect l="l" t="t" r="r" b="b"/>
            <a:pathLst>
              <a:path w="32275" h="677782">
                <a:moveTo>
                  <a:pt x="0" y="0"/>
                </a:moveTo>
                <a:lnTo>
                  <a:pt x="32275" y="0"/>
                </a:lnTo>
                <a:lnTo>
                  <a:pt x="32275" y="677782"/>
                </a:lnTo>
                <a:lnTo>
                  <a:pt x="0" y="677782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6" name="Shape 42"/>
          <p:cNvSpPr/>
          <p:nvPr/>
        </p:nvSpPr>
        <p:spPr>
          <a:xfrm>
            <a:off x="456544" y="5066720"/>
            <a:ext cx="129101" cy="129101"/>
          </a:xfrm>
          <a:custGeom>
            <a:avLst/>
            <a:gdLst/>
            <a:ahLst/>
            <a:cxnLst/>
            <a:rect l="l" t="t" r="r" b="b"/>
            <a:pathLst>
              <a:path w="129101" h="129101">
                <a:moveTo>
                  <a:pt x="64551" y="0"/>
                </a:moveTo>
                <a:cubicBezTo>
                  <a:pt x="68257" y="0"/>
                  <a:pt x="71661" y="2042"/>
                  <a:pt x="73426" y="5295"/>
                </a:cubicBezTo>
                <a:lnTo>
                  <a:pt x="127891" y="106156"/>
                </a:lnTo>
                <a:cubicBezTo>
                  <a:pt x="129580" y="109282"/>
                  <a:pt x="129505" y="113064"/>
                  <a:pt x="127689" y="116115"/>
                </a:cubicBezTo>
                <a:cubicBezTo>
                  <a:pt x="125874" y="119167"/>
                  <a:pt x="122571" y="121032"/>
                  <a:pt x="119015" y="121032"/>
                </a:cubicBezTo>
                <a:lnTo>
                  <a:pt x="10086" y="121032"/>
                </a:lnTo>
                <a:cubicBezTo>
                  <a:pt x="6531" y="121032"/>
                  <a:pt x="3253" y="119167"/>
                  <a:pt x="1412" y="116115"/>
                </a:cubicBezTo>
                <a:cubicBezTo>
                  <a:pt x="-429" y="113064"/>
                  <a:pt x="-479" y="109282"/>
                  <a:pt x="1210" y="106156"/>
                </a:cubicBezTo>
                <a:lnTo>
                  <a:pt x="55675" y="5295"/>
                </a:lnTo>
                <a:cubicBezTo>
                  <a:pt x="57440" y="2042"/>
                  <a:pt x="60844" y="0"/>
                  <a:pt x="64551" y="0"/>
                </a:cubicBezTo>
                <a:close/>
                <a:moveTo>
                  <a:pt x="64551" y="42361"/>
                </a:moveTo>
                <a:cubicBezTo>
                  <a:pt x="61197" y="42361"/>
                  <a:pt x="58499" y="45059"/>
                  <a:pt x="58499" y="48413"/>
                </a:cubicBezTo>
                <a:lnTo>
                  <a:pt x="58499" y="76654"/>
                </a:lnTo>
                <a:cubicBezTo>
                  <a:pt x="58499" y="80007"/>
                  <a:pt x="61197" y="82705"/>
                  <a:pt x="64551" y="82705"/>
                </a:cubicBezTo>
                <a:cubicBezTo>
                  <a:pt x="67904" y="82705"/>
                  <a:pt x="70602" y="80007"/>
                  <a:pt x="70602" y="76654"/>
                </a:cubicBezTo>
                <a:lnTo>
                  <a:pt x="70602" y="48413"/>
                </a:lnTo>
                <a:cubicBezTo>
                  <a:pt x="70602" y="45059"/>
                  <a:pt x="67904" y="42361"/>
                  <a:pt x="64551" y="42361"/>
                </a:cubicBezTo>
                <a:close/>
                <a:moveTo>
                  <a:pt x="71283" y="96826"/>
                </a:moveTo>
                <a:cubicBezTo>
                  <a:pt x="71436" y="94327"/>
                  <a:pt x="70190" y="91949"/>
                  <a:pt x="68048" y="90654"/>
                </a:cubicBezTo>
                <a:cubicBezTo>
                  <a:pt x="65905" y="89358"/>
                  <a:pt x="63221" y="89358"/>
                  <a:pt x="61079" y="90654"/>
                </a:cubicBezTo>
                <a:cubicBezTo>
                  <a:pt x="58937" y="91949"/>
                  <a:pt x="57690" y="94327"/>
                  <a:pt x="57843" y="96826"/>
                </a:cubicBezTo>
                <a:cubicBezTo>
                  <a:pt x="57690" y="99325"/>
                  <a:pt x="58937" y="101703"/>
                  <a:pt x="61079" y="102998"/>
                </a:cubicBezTo>
                <a:cubicBezTo>
                  <a:pt x="63221" y="104294"/>
                  <a:pt x="65905" y="104294"/>
                  <a:pt x="68048" y="102998"/>
                </a:cubicBezTo>
                <a:cubicBezTo>
                  <a:pt x="70190" y="101703"/>
                  <a:pt x="71436" y="99325"/>
                  <a:pt x="71283" y="96826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Text 43"/>
          <p:cNvSpPr/>
          <p:nvPr/>
        </p:nvSpPr>
        <p:spPr>
          <a:xfrm>
            <a:off x="608188" y="5034445"/>
            <a:ext cx="5454528" cy="193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Highest Negativity</a:t>
            </a:r>
            <a:endParaRPr lang="en-US" sz="1400" dirty="0"/>
          </a:p>
        </p:txBody>
      </p:sp>
      <p:sp>
        <p:nvSpPr>
          <p:cNvPr id="48" name="Text 44"/>
          <p:cNvSpPr/>
          <p:nvPr/>
        </p:nvSpPr>
        <p:spPr>
          <a:xfrm>
            <a:off x="441894" y="5332487"/>
            <a:ext cx="5615905" cy="6455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8B0000"/>
                </a:solidFill>
                <a:highlight>
                  <a:srgbClr val="8B0000">
                    <a:alpha val="10000"/>
                  </a:srgbClr>
                </a:highlight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X (Twitter) shows the highest proportion of negative sentiment (70.9%) 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followed by Facebook (69.5%), suggesting these platforms may amplify polarizing discourse.</a:t>
            </a:r>
            <a:endParaRPr lang="en-US" sz="2800" dirty="0"/>
          </a:p>
        </p:txBody>
      </p:sp>
      <p:sp>
        <p:nvSpPr>
          <p:cNvPr id="49" name="Shape 45"/>
          <p:cNvSpPr/>
          <p:nvPr/>
        </p:nvSpPr>
        <p:spPr>
          <a:xfrm>
            <a:off x="6166073" y="5059156"/>
            <a:ext cx="32275" cy="677782"/>
          </a:xfrm>
          <a:custGeom>
            <a:avLst/>
            <a:gdLst/>
            <a:ahLst/>
            <a:cxnLst/>
            <a:rect l="l" t="t" r="r" b="b"/>
            <a:pathLst>
              <a:path w="32275" h="677782">
                <a:moveTo>
                  <a:pt x="0" y="0"/>
                </a:moveTo>
                <a:lnTo>
                  <a:pt x="32275" y="0"/>
                </a:lnTo>
                <a:lnTo>
                  <a:pt x="32275" y="677782"/>
                </a:lnTo>
                <a:lnTo>
                  <a:pt x="0" y="677782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0" name="Shape 46"/>
          <p:cNvSpPr/>
          <p:nvPr/>
        </p:nvSpPr>
        <p:spPr>
          <a:xfrm>
            <a:off x="6273892" y="5091430"/>
            <a:ext cx="129101" cy="129101"/>
          </a:xfrm>
          <a:custGeom>
            <a:avLst/>
            <a:gdLst/>
            <a:ahLst/>
            <a:cxnLst/>
            <a:rect l="l" t="t" r="r" b="b"/>
            <a:pathLst>
              <a:path w="129101" h="129101">
                <a:moveTo>
                  <a:pt x="64551" y="129101"/>
                </a:moveTo>
                <a:cubicBezTo>
                  <a:pt x="100177" y="129101"/>
                  <a:pt x="129101" y="100177"/>
                  <a:pt x="129101" y="64551"/>
                </a:cubicBezTo>
                <a:cubicBezTo>
                  <a:pt x="129101" y="28924"/>
                  <a:pt x="100177" y="0"/>
                  <a:pt x="64551" y="0"/>
                </a:cubicBezTo>
                <a:cubicBezTo>
                  <a:pt x="28924" y="0"/>
                  <a:pt x="0" y="28924"/>
                  <a:pt x="0" y="64551"/>
                </a:cubicBezTo>
                <a:cubicBezTo>
                  <a:pt x="0" y="100177"/>
                  <a:pt x="28924" y="129101"/>
                  <a:pt x="64551" y="129101"/>
                </a:cubicBezTo>
                <a:close/>
                <a:moveTo>
                  <a:pt x="85832" y="53632"/>
                </a:moveTo>
                <a:lnTo>
                  <a:pt x="65660" y="85908"/>
                </a:lnTo>
                <a:cubicBezTo>
                  <a:pt x="64601" y="87597"/>
                  <a:pt x="62786" y="88656"/>
                  <a:pt x="60794" y="88757"/>
                </a:cubicBezTo>
                <a:cubicBezTo>
                  <a:pt x="58802" y="88858"/>
                  <a:pt x="56885" y="87950"/>
                  <a:pt x="55700" y="86336"/>
                </a:cubicBezTo>
                <a:lnTo>
                  <a:pt x="43597" y="70199"/>
                </a:lnTo>
                <a:cubicBezTo>
                  <a:pt x="41580" y="67526"/>
                  <a:pt x="42134" y="63744"/>
                  <a:pt x="44807" y="61727"/>
                </a:cubicBezTo>
                <a:cubicBezTo>
                  <a:pt x="47480" y="59709"/>
                  <a:pt x="51262" y="60264"/>
                  <a:pt x="53279" y="62937"/>
                </a:cubicBezTo>
                <a:lnTo>
                  <a:pt x="60088" y="72014"/>
                </a:lnTo>
                <a:lnTo>
                  <a:pt x="75570" y="47228"/>
                </a:lnTo>
                <a:cubicBezTo>
                  <a:pt x="77335" y="44404"/>
                  <a:pt x="81067" y="43521"/>
                  <a:pt x="83916" y="45312"/>
                </a:cubicBezTo>
                <a:cubicBezTo>
                  <a:pt x="86765" y="47102"/>
                  <a:pt x="87622" y="50808"/>
                  <a:pt x="85832" y="53658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1" name="Text 47"/>
          <p:cNvSpPr/>
          <p:nvPr/>
        </p:nvSpPr>
        <p:spPr>
          <a:xfrm>
            <a:off x="6448381" y="5051086"/>
            <a:ext cx="5454528" cy="1936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Most Positive Platform</a:t>
            </a:r>
            <a:endParaRPr lang="en-US" sz="2800" dirty="0"/>
          </a:p>
        </p:txBody>
      </p:sp>
      <p:sp>
        <p:nvSpPr>
          <p:cNvPr id="52" name="Text 48"/>
          <p:cNvSpPr/>
          <p:nvPr/>
        </p:nvSpPr>
        <p:spPr>
          <a:xfrm>
            <a:off x="6284987" y="5332487"/>
            <a:ext cx="5615905" cy="6777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8B0000"/>
                </a:solidFill>
                <a:highlight>
                  <a:srgbClr val="8B0000">
                    <a:alpha val="10000"/>
                  </a:srgbClr>
                </a:highlight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YouTube has the highest positive sentiment (28.6%) 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, more than 5x higher than X (5.2%), indicating different user demographics or discussion contexts.</a:t>
            </a:r>
            <a:endParaRPr lang="en-US" sz="28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419100"/>
            <a:ext cx="390525" cy="266700"/>
          </a:xfrm>
          <a:custGeom>
            <a:avLst/>
            <a:gdLst/>
            <a:ahLst/>
            <a:cxnLst/>
            <a:rect l="l" t="t" r="r" b="b"/>
            <a:pathLst>
              <a:path w="390525" h="266700">
                <a:moveTo>
                  <a:pt x="0" y="0"/>
                </a:moveTo>
                <a:lnTo>
                  <a:pt x="390525" y="0"/>
                </a:lnTo>
                <a:lnTo>
                  <a:pt x="390525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81000" y="419100"/>
            <a:ext cx="4572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6.0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84783" y="381000"/>
            <a:ext cx="37242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Sentiment Analysis Results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990600" y="762000"/>
            <a:ext cx="10896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Overall Sentiment Distribution and Keyword Analysis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1066800"/>
            <a:ext cx="3733800" cy="1543050"/>
          </a:xfrm>
          <a:custGeom>
            <a:avLst/>
            <a:gdLst/>
            <a:ahLst/>
            <a:cxnLst/>
            <a:rect l="l" t="t" r="r" b="b"/>
            <a:pathLst>
              <a:path w="3733800" h="1543050">
                <a:moveTo>
                  <a:pt x="76196" y="0"/>
                </a:moveTo>
                <a:lnTo>
                  <a:pt x="3657604" y="0"/>
                </a:lnTo>
                <a:cubicBezTo>
                  <a:pt x="3699686" y="0"/>
                  <a:pt x="3733800" y="34114"/>
                  <a:pt x="3733800" y="76196"/>
                </a:cubicBezTo>
                <a:lnTo>
                  <a:pt x="3733800" y="1466854"/>
                </a:lnTo>
                <a:cubicBezTo>
                  <a:pt x="3733800" y="1508936"/>
                  <a:pt x="3699686" y="1543050"/>
                  <a:pt x="3657604" y="1543050"/>
                </a:cubicBezTo>
                <a:lnTo>
                  <a:pt x="76196" y="1543050"/>
                </a:lnTo>
                <a:cubicBezTo>
                  <a:pt x="34114" y="1543050"/>
                  <a:pt x="0" y="1508936"/>
                  <a:pt x="0" y="146685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107406" y="11811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cubicBezTo>
                  <a:pt x="221730" y="285750"/>
                  <a:pt x="285750" y="221730"/>
                  <a:pt x="285750" y="142875"/>
                </a:cubicBezTo>
                <a:cubicBezTo>
                  <a:pt x="285750" y="64020"/>
                  <a:pt x="221730" y="0"/>
                  <a:pt x="142875" y="0"/>
                </a:cubicBezTo>
                <a:cubicBezTo>
                  <a:pt x="64020" y="0"/>
                  <a:pt x="0" y="64020"/>
                  <a:pt x="0" y="142875"/>
                </a:cubicBezTo>
                <a:cubicBezTo>
                  <a:pt x="0" y="221730"/>
                  <a:pt x="64020" y="285750"/>
                  <a:pt x="142875" y="285750"/>
                </a:cubicBezTo>
                <a:close/>
                <a:moveTo>
                  <a:pt x="193439" y="222182"/>
                </a:moveTo>
                <a:cubicBezTo>
                  <a:pt x="182054" y="206555"/>
                  <a:pt x="163637" y="196453"/>
                  <a:pt x="142875" y="196453"/>
                </a:cubicBezTo>
                <a:cubicBezTo>
                  <a:pt x="122113" y="196453"/>
                  <a:pt x="103696" y="206555"/>
                  <a:pt x="92311" y="222182"/>
                </a:cubicBezTo>
                <a:cubicBezTo>
                  <a:pt x="87957" y="228154"/>
                  <a:pt x="79586" y="229493"/>
                  <a:pt x="73614" y="225140"/>
                </a:cubicBezTo>
                <a:cubicBezTo>
                  <a:pt x="67642" y="220787"/>
                  <a:pt x="66303" y="212415"/>
                  <a:pt x="70656" y="206443"/>
                </a:cubicBezTo>
                <a:cubicBezTo>
                  <a:pt x="86897" y="184175"/>
                  <a:pt x="113184" y="169664"/>
                  <a:pt x="142875" y="169664"/>
                </a:cubicBezTo>
                <a:cubicBezTo>
                  <a:pt x="172566" y="169664"/>
                  <a:pt x="198853" y="184175"/>
                  <a:pt x="215094" y="206443"/>
                </a:cubicBezTo>
                <a:cubicBezTo>
                  <a:pt x="219447" y="212415"/>
                  <a:pt x="218108" y="220787"/>
                  <a:pt x="212136" y="225140"/>
                </a:cubicBezTo>
                <a:cubicBezTo>
                  <a:pt x="206164" y="229493"/>
                  <a:pt x="197793" y="228154"/>
                  <a:pt x="193439" y="222182"/>
                </a:cubicBezTo>
                <a:close/>
                <a:moveTo>
                  <a:pt x="80367" y="116086"/>
                </a:moveTo>
                <a:cubicBezTo>
                  <a:pt x="80367" y="106229"/>
                  <a:pt x="88370" y="98227"/>
                  <a:pt x="98227" y="98227"/>
                </a:cubicBezTo>
                <a:cubicBezTo>
                  <a:pt x="108083" y="98227"/>
                  <a:pt x="116086" y="106229"/>
                  <a:pt x="116086" y="116086"/>
                </a:cubicBezTo>
                <a:cubicBezTo>
                  <a:pt x="116086" y="125943"/>
                  <a:pt x="108083" y="133945"/>
                  <a:pt x="98227" y="133945"/>
                </a:cubicBezTo>
                <a:cubicBezTo>
                  <a:pt x="88370" y="133945"/>
                  <a:pt x="80367" y="125943"/>
                  <a:pt x="80367" y="116086"/>
                </a:cubicBezTo>
                <a:close/>
                <a:moveTo>
                  <a:pt x="187523" y="98227"/>
                </a:moveTo>
                <a:cubicBezTo>
                  <a:pt x="197380" y="98227"/>
                  <a:pt x="205383" y="106229"/>
                  <a:pt x="205383" y="116086"/>
                </a:cubicBezTo>
                <a:cubicBezTo>
                  <a:pt x="205383" y="125943"/>
                  <a:pt x="197380" y="133945"/>
                  <a:pt x="187523" y="133945"/>
                </a:cubicBezTo>
                <a:cubicBezTo>
                  <a:pt x="177667" y="133945"/>
                  <a:pt x="169664" y="125943"/>
                  <a:pt x="169664" y="116086"/>
                </a:cubicBezTo>
                <a:cubicBezTo>
                  <a:pt x="169664" y="106229"/>
                  <a:pt x="177667" y="98227"/>
                  <a:pt x="187523" y="982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52438" y="1543050"/>
            <a:ext cx="3590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Negative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09575" y="1847850"/>
            <a:ext cx="3676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66.35%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57200" y="22669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631 comments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229100" y="1066800"/>
            <a:ext cx="3733800" cy="1543050"/>
          </a:xfrm>
          <a:custGeom>
            <a:avLst/>
            <a:gdLst/>
            <a:ahLst/>
            <a:cxnLst/>
            <a:rect l="l" t="t" r="r" b="b"/>
            <a:pathLst>
              <a:path w="3733800" h="1543050">
                <a:moveTo>
                  <a:pt x="76196" y="0"/>
                </a:moveTo>
                <a:lnTo>
                  <a:pt x="3657604" y="0"/>
                </a:lnTo>
                <a:cubicBezTo>
                  <a:pt x="3699686" y="0"/>
                  <a:pt x="3733800" y="34114"/>
                  <a:pt x="3733800" y="76196"/>
                </a:cubicBezTo>
                <a:lnTo>
                  <a:pt x="3733800" y="1466854"/>
                </a:lnTo>
                <a:cubicBezTo>
                  <a:pt x="3733800" y="1508936"/>
                  <a:pt x="3699686" y="1543050"/>
                  <a:pt x="3657604" y="1543050"/>
                </a:cubicBezTo>
                <a:lnTo>
                  <a:pt x="76196" y="1543050"/>
                </a:lnTo>
                <a:cubicBezTo>
                  <a:pt x="34114" y="1543050"/>
                  <a:pt x="0" y="1508936"/>
                  <a:pt x="0" y="146685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6B72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955506" y="11811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cubicBezTo>
                  <a:pt x="221730" y="285750"/>
                  <a:pt x="285750" y="221730"/>
                  <a:pt x="285750" y="142875"/>
                </a:cubicBezTo>
                <a:cubicBezTo>
                  <a:pt x="285750" y="64020"/>
                  <a:pt x="221730" y="0"/>
                  <a:pt x="142875" y="0"/>
                </a:cubicBezTo>
                <a:cubicBezTo>
                  <a:pt x="64020" y="0"/>
                  <a:pt x="0" y="64020"/>
                  <a:pt x="0" y="142875"/>
                </a:cubicBezTo>
                <a:cubicBezTo>
                  <a:pt x="0" y="221730"/>
                  <a:pt x="64020" y="285750"/>
                  <a:pt x="142875" y="285750"/>
                </a:cubicBezTo>
                <a:close/>
                <a:moveTo>
                  <a:pt x="98227" y="98227"/>
                </a:moveTo>
                <a:cubicBezTo>
                  <a:pt x="108083" y="98227"/>
                  <a:pt x="116086" y="106229"/>
                  <a:pt x="116086" y="116086"/>
                </a:cubicBezTo>
                <a:cubicBezTo>
                  <a:pt x="116086" y="125943"/>
                  <a:pt x="108083" y="133945"/>
                  <a:pt x="98227" y="133945"/>
                </a:cubicBezTo>
                <a:cubicBezTo>
                  <a:pt x="88370" y="133945"/>
                  <a:pt x="80367" y="125943"/>
                  <a:pt x="80367" y="116086"/>
                </a:cubicBezTo>
                <a:cubicBezTo>
                  <a:pt x="80367" y="106229"/>
                  <a:pt x="88370" y="98227"/>
                  <a:pt x="98227" y="98227"/>
                </a:cubicBezTo>
                <a:close/>
                <a:moveTo>
                  <a:pt x="169664" y="116086"/>
                </a:moveTo>
                <a:cubicBezTo>
                  <a:pt x="169664" y="106229"/>
                  <a:pt x="177667" y="98227"/>
                  <a:pt x="187523" y="98227"/>
                </a:cubicBezTo>
                <a:cubicBezTo>
                  <a:pt x="197380" y="98227"/>
                  <a:pt x="205383" y="106229"/>
                  <a:pt x="205383" y="116086"/>
                </a:cubicBezTo>
                <a:cubicBezTo>
                  <a:pt x="205383" y="125943"/>
                  <a:pt x="197380" y="133945"/>
                  <a:pt x="187523" y="133945"/>
                </a:cubicBezTo>
                <a:cubicBezTo>
                  <a:pt x="177667" y="133945"/>
                  <a:pt x="169664" y="125943"/>
                  <a:pt x="169664" y="116086"/>
                </a:cubicBezTo>
                <a:close/>
                <a:moveTo>
                  <a:pt x="98227" y="178594"/>
                </a:moveTo>
                <a:lnTo>
                  <a:pt x="187523" y="178594"/>
                </a:lnTo>
                <a:cubicBezTo>
                  <a:pt x="194946" y="178594"/>
                  <a:pt x="200918" y="184565"/>
                  <a:pt x="200918" y="191988"/>
                </a:cubicBezTo>
                <a:cubicBezTo>
                  <a:pt x="200918" y="199411"/>
                  <a:pt x="194946" y="205383"/>
                  <a:pt x="187523" y="205383"/>
                </a:cubicBezTo>
                <a:lnTo>
                  <a:pt x="98227" y="205383"/>
                </a:lnTo>
                <a:cubicBezTo>
                  <a:pt x="90804" y="205383"/>
                  <a:pt x="84832" y="199411"/>
                  <a:pt x="84832" y="191988"/>
                </a:cubicBezTo>
                <a:cubicBezTo>
                  <a:pt x="84832" y="184565"/>
                  <a:pt x="90804" y="178594"/>
                  <a:pt x="98227" y="178594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4300538" y="1543050"/>
            <a:ext cx="3590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Neutral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257675" y="1847850"/>
            <a:ext cx="3676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20.40%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305300" y="22669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194 comments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077200" y="1066800"/>
            <a:ext cx="3733800" cy="1543050"/>
          </a:xfrm>
          <a:custGeom>
            <a:avLst/>
            <a:gdLst/>
            <a:ahLst/>
            <a:cxnLst/>
            <a:rect l="l" t="t" r="r" b="b"/>
            <a:pathLst>
              <a:path w="3733800" h="1543050">
                <a:moveTo>
                  <a:pt x="76196" y="0"/>
                </a:moveTo>
                <a:lnTo>
                  <a:pt x="3657604" y="0"/>
                </a:lnTo>
                <a:cubicBezTo>
                  <a:pt x="3699686" y="0"/>
                  <a:pt x="3733800" y="34114"/>
                  <a:pt x="3733800" y="76196"/>
                </a:cubicBezTo>
                <a:lnTo>
                  <a:pt x="3733800" y="1466854"/>
                </a:lnTo>
                <a:cubicBezTo>
                  <a:pt x="3733800" y="1508936"/>
                  <a:pt x="3699686" y="1543050"/>
                  <a:pt x="3657604" y="1543050"/>
                </a:cubicBezTo>
                <a:lnTo>
                  <a:pt x="76196" y="1543050"/>
                </a:lnTo>
                <a:cubicBezTo>
                  <a:pt x="34114" y="1543050"/>
                  <a:pt x="0" y="1508936"/>
                  <a:pt x="0" y="1466854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9803606" y="118110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285750"/>
                </a:moveTo>
                <a:cubicBezTo>
                  <a:pt x="221730" y="285750"/>
                  <a:pt x="285750" y="221730"/>
                  <a:pt x="285750" y="142875"/>
                </a:cubicBezTo>
                <a:cubicBezTo>
                  <a:pt x="285750" y="64020"/>
                  <a:pt x="221730" y="0"/>
                  <a:pt x="142875" y="0"/>
                </a:cubicBezTo>
                <a:cubicBezTo>
                  <a:pt x="64020" y="0"/>
                  <a:pt x="0" y="64020"/>
                  <a:pt x="0" y="142875"/>
                </a:cubicBezTo>
                <a:cubicBezTo>
                  <a:pt x="0" y="221730"/>
                  <a:pt x="64020" y="285750"/>
                  <a:pt x="142875" y="285750"/>
                </a:cubicBezTo>
                <a:close/>
                <a:moveTo>
                  <a:pt x="92311" y="179654"/>
                </a:moveTo>
                <a:cubicBezTo>
                  <a:pt x="103696" y="195281"/>
                  <a:pt x="122113" y="205383"/>
                  <a:pt x="142875" y="205383"/>
                </a:cubicBezTo>
                <a:cubicBezTo>
                  <a:pt x="163637" y="205383"/>
                  <a:pt x="182054" y="195281"/>
                  <a:pt x="193439" y="179654"/>
                </a:cubicBezTo>
                <a:cubicBezTo>
                  <a:pt x="197793" y="173682"/>
                  <a:pt x="206164" y="172343"/>
                  <a:pt x="212136" y="176696"/>
                </a:cubicBezTo>
                <a:cubicBezTo>
                  <a:pt x="218108" y="181049"/>
                  <a:pt x="219447" y="189421"/>
                  <a:pt x="215094" y="195393"/>
                </a:cubicBezTo>
                <a:cubicBezTo>
                  <a:pt x="198853" y="217661"/>
                  <a:pt x="172566" y="232172"/>
                  <a:pt x="142875" y="232172"/>
                </a:cubicBezTo>
                <a:cubicBezTo>
                  <a:pt x="113184" y="232172"/>
                  <a:pt x="86897" y="217661"/>
                  <a:pt x="70656" y="195393"/>
                </a:cubicBezTo>
                <a:cubicBezTo>
                  <a:pt x="66303" y="189421"/>
                  <a:pt x="67642" y="181049"/>
                  <a:pt x="73614" y="176696"/>
                </a:cubicBezTo>
                <a:cubicBezTo>
                  <a:pt x="79586" y="172343"/>
                  <a:pt x="87957" y="173682"/>
                  <a:pt x="92311" y="179654"/>
                </a:cubicBezTo>
                <a:close/>
                <a:moveTo>
                  <a:pt x="80367" y="116086"/>
                </a:moveTo>
                <a:cubicBezTo>
                  <a:pt x="80367" y="106229"/>
                  <a:pt x="88370" y="98227"/>
                  <a:pt x="98227" y="98227"/>
                </a:cubicBezTo>
                <a:cubicBezTo>
                  <a:pt x="108083" y="98227"/>
                  <a:pt x="116086" y="106229"/>
                  <a:pt x="116086" y="116086"/>
                </a:cubicBezTo>
                <a:cubicBezTo>
                  <a:pt x="116086" y="125943"/>
                  <a:pt x="108083" y="133945"/>
                  <a:pt x="98227" y="133945"/>
                </a:cubicBezTo>
                <a:cubicBezTo>
                  <a:pt x="88370" y="133945"/>
                  <a:pt x="80367" y="125943"/>
                  <a:pt x="80367" y="116086"/>
                </a:cubicBezTo>
                <a:close/>
                <a:moveTo>
                  <a:pt x="187523" y="98227"/>
                </a:moveTo>
                <a:cubicBezTo>
                  <a:pt x="197380" y="98227"/>
                  <a:pt x="205383" y="106229"/>
                  <a:pt x="205383" y="116086"/>
                </a:cubicBezTo>
                <a:cubicBezTo>
                  <a:pt x="205383" y="125943"/>
                  <a:pt x="197380" y="133945"/>
                  <a:pt x="187523" y="133945"/>
                </a:cubicBezTo>
                <a:cubicBezTo>
                  <a:pt x="177667" y="133945"/>
                  <a:pt x="169664" y="125943"/>
                  <a:pt x="169664" y="116086"/>
                </a:cubicBezTo>
                <a:cubicBezTo>
                  <a:pt x="169664" y="106229"/>
                  <a:pt x="177667" y="98227"/>
                  <a:pt x="187523" y="982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8148638" y="1543050"/>
            <a:ext cx="35909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Positive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105775" y="1847850"/>
            <a:ext cx="3676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13.25%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153400" y="2266950"/>
            <a:ext cx="3581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FFF">
                    <a:alpha val="90000"/>
                  </a:srgbClr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126 comments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81000" y="2743200"/>
            <a:ext cx="5657850" cy="2190750"/>
          </a:xfrm>
          <a:custGeom>
            <a:avLst/>
            <a:gdLst/>
            <a:ahLst/>
            <a:cxnLst/>
            <a:rect l="l" t="t" r="r" b="b"/>
            <a:pathLst>
              <a:path w="5657850" h="2190750">
                <a:moveTo>
                  <a:pt x="38100" y="0"/>
                </a:moveTo>
                <a:lnTo>
                  <a:pt x="5619750" y="0"/>
                </a:lnTo>
                <a:cubicBezTo>
                  <a:pt x="5640778" y="0"/>
                  <a:pt x="5657850" y="17072"/>
                  <a:pt x="5657850" y="38100"/>
                </a:cubicBezTo>
                <a:lnTo>
                  <a:pt x="5657850" y="2114556"/>
                </a:lnTo>
                <a:cubicBezTo>
                  <a:pt x="5657850" y="2156637"/>
                  <a:pt x="5623737" y="2190750"/>
                  <a:pt x="5581656" y="2190750"/>
                </a:cubicBezTo>
                <a:lnTo>
                  <a:pt x="76194" y="2190750"/>
                </a:lnTo>
                <a:cubicBezTo>
                  <a:pt x="34142" y="2190750"/>
                  <a:pt x="0" y="2156608"/>
                  <a:pt x="0" y="211455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381000" y="2743200"/>
            <a:ext cx="5657850" cy="38100"/>
          </a:xfrm>
          <a:custGeom>
            <a:avLst/>
            <a:gdLst/>
            <a:ahLst/>
            <a:cxnLst/>
            <a:rect l="l" t="t" r="r" b="b"/>
            <a:pathLst>
              <a:path w="5657850" h="38100">
                <a:moveTo>
                  <a:pt x="38100" y="0"/>
                </a:moveTo>
                <a:lnTo>
                  <a:pt x="5619750" y="0"/>
                </a:lnTo>
                <a:cubicBezTo>
                  <a:pt x="5640778" y="0"/>
                  <a:pt x="5657850" y="17072"/>
                  <a:pt x="5657850" y="38100"/>
                </a:cubicBezTo>
                <a:lnTo>
                  <a:pt x="565785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519113" y="29241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28588" y="10716"/>
                </a:moveTo>
                <a:cubicBezTo>
                  <a:pt x="137461" y="10716"/>
                  <a:pt x="144661" y="17915"/>
                  <a:pt x="144661" y="26789"/>
                </a:cubicBezTo>
                <a:cubicBezTo>
                  <a:pt x="144661" y="28899"/>
                  <a:pt x="144226" y="30874"/>
                  <a:pt x="143522" y="32716"/>
                </a:cubicBezTo>
                <a:cubicBezTo>
                  <a:pt x="150354" y="34558"/>
                  <a:pt x="155377" y="40786"/>
                  <a:pt x="155377" y="48220"/>
                </a:cubicBezTo>
                <a:cubicBezTo>
                  <a:pt x="155377" y="51268"/>
                  <a:pt x="154506" y="54114"/>
                  <a:pt x="153033" y="56558"/>
                </a:cubicBezTo>
                <a:cubicBezTo>
                  <a:pt x="160466" y="57965"/>
                  <a:pt x="166092" y="64495"/>
                  <a:pt x="166092" y="72330"/>
                </a:cubicBezTo>
                <a:cubicBezTo>
                  <a:pt x="166092" y="78927"/>
                  <a:pt x="162107" y="84586"/>
                  <a:pt x="156415" y="87064"/>
                </a:cubicBezTo>
                <a:cubicBezTo>
                  <a:pt x="162107" y="89542"/>
                  <a:pt x="166092" y="95202"/>
                  <a:pt x="166092" y="101798"/>
                </a:cubicBezTo>
                <a:cubicBezTo>
                  <a:pt x="166092" y="110672"/>
                  <a:pt x="158893" y="117872"/>
                  <a:pt x="150019" y="117872"/>
                </a:cubicBezTo>
                <a:lnTo>
                  <a:pt x="96441" y="117872"/>
                </a:lnTo>
                <a:lnTo>
                  <a:pt x="105884" y="141446"/>
                </a:lnTo>
                <a:cubicBezTo>
                  <a:pt x="106721" y="143556"/>
                  <a:pt x="107156" y="145833"/>
                  <a:pt x="107156" y="148110"/>
                </a:cubicBezTo>
                <a:lnTo>
                  <a:pt x="107156" y="149516"/>
                </a:lnTo>
                <a:cubicBezTo>
                  <a:pt x="107156" y="158658"/>
                  <a:pt x="99756" y="166059"/>
                  <a:pt x="90614" y="166059"/>
                </a:cubicBezTo>
                <a:cubicBezTo>
                  <a:pt x="84352" y="166059"/>
                  <a:pt x="78626" y="162509"/>
                  <a:pt x="75813" y="156917"/>
                </a:cubicBezTo>
                <a:lnTo>
                  <a:pt x="56960" y="119312"/>
                </a:lnTo>
                <a:cubicBezTo>
                  <a:pt x="54717" y="114858"/>
                  <a:pt x="53578" y="109936"/>
                  <a:pt x="53578" y="104946"/>
                </a:cubicBezTo>
                <a:lnTo>
                  <a:pt x="53578" y="42461"/>
                </a:lnTo>
                <a:cubicBezTo>
                  <a:pt x="53578" y="35964"/>
                  <a:pt x="56558" y="29803"/>
                  <a:pt x="61615" y="25718"/>
                </a:cubicBezTo>
                <a:lnTo>
                  <a:pt x="65700" y="22469"/>
                </a:lnTo>
                <a:cubicBezTo>
                  <a:pt x="75210" y="14868"/>
                  <a:pt x="86997" y="10716"/>
                  <a:pt x="99153" y="10716"/>
                </a:cubicBezTo>
                <a:lnTo>
                  <a:pt x="128588" y="10716"/>
                </a:lnTo>
                <a:close/>
                <a:moveTo>
                  <a:pt x="26789" y="32147"/>
                </a:moveTo>
                <a:cubicBezTo>
                  <a:pt x="32716" y="32147"/>
                  <a:pt x="37505" y="36935"/>
                  <a:pt x="37505" y="42863"/>
                </a:cubicBezTo>
                <a:lnTo>
                  <a:pt x="37505" y="128588"/>
                </a:lnTo>
                <a:cubicBezTo>
                  <a:pt x="37505" y="134515"/>
                  <a:pt x="32716" y="139303"/>
                  <a:pt x="26789" y="139303"/>
                </a:cubicBezTo>
                <a:lnTo>
                  <a:pt x="10716" y="139303"/>
                </a:lnTo>
                <a:cubicBezTo>
                  <a:pt x="4789" y="139303"/>
                  <a:pt x="0" y="134515"/>
                  <a:pt x="0" y="128588"/>
                </a:cubicBezTo>
                <a:lnTo>
                  <a:pt x="0" y="42863"/>
                </a:lnTo>
                <a:cubicBezTo>
                  <a:pt x="0" y="36935"/>
                  <a:pt x="4789" y="32147"/>
                  <a:pt x="10716" y="32147"/>
                </a:cubicBezTo>
                <a:lnTo>
                  <a:pt x="26789" y="32147"/>
                </a:ln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714375" y="2876550"/>
            <a:ext cx="529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Negative Sentiment Keywords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95300" y="3219450"/>
            <a:ext cx="552450" cy="266700"/>
          </a:xfrm>
          <a:custGeom>
            <a:avLst/>
            <a:gdLst/>
            <a:ahLst/>
            <a:cxnLst/>
            <a:rect l="l" t="t" r="r" b="b"/>
            <a:pathLst>
              <a:path w="552450" h="266700">
                <a:moveTo>
                  <a:pt x="133350" y="0"/>
                </a:moveTo>
                <a:lnTo>
                  <a:pt x="419100" y="0"/>
                </a:lnTo>
                <a:cubicBezTo>
                  <a:pt x="492698" y="0"/>
                  <a:pt x="552450" y="59752"/>
                  <a:pt x="552450" y="133350"/>
                </a:cubicBezTo>
                <a:lnTo>
                  <a:pt x="552450" y="133350"/>
                </a:lnTo>
                <a:cubicBezTo>
                  <a:pt x="552450" y="206948"/>
                  <a:pt x="492698" y="266700"/>
                  <a:pt x="4191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95300" y="3219450"/>
            <a:ext cx="6191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lesbian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1126778" y="3219450"/>
            <a:ext cx="619125" cy="266700"/>
          </a:xfrm>
          <a:custGeom>
            <a:avLst/>
            <a:gdLst/>
            <a:ahLst/>
            <a:cxnLst/>
            <a:rect l="l" t="t" r="r" b="b"/>
            <a:pathLst>
              <a:path w="619125" h="266700">
                <a:moveTo>
                  <a:pt x="133350" y="0"/>
                </a:moveTo>
                <a:lnTo>
                  <a:pt x="485775" y="0"/>
                </a:lnTo>
                <a:cubicBezTo>
                  <a:pt x="559373" y="0"/>
                  <a:pt x="619125" y="59752"/>
                  <a:pt x="619125" y="133350"/>
                </a:cubicBezTo>
                <a:lnTo>
                  <a:pt x="619125" y="133350"/>
                </a:lnTo>
                <a:cubicBezTo>
                  <a:pt x="619125" y="206948"/>
                  <a:pt x="559373" y="266700"/>
                  <a:pt x="4857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1126778" y="3219450"/>
            <a:ext cx="685800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disgrace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1820019" y="3219450"/>
            <a:ext cx="742950" cy="266700"/>
          </a:xfrm>
          <a:custGeom>
            <a:avLst/>
            <a:gdLst/>
            <a:ahLst/>
            <a:cxnLst/>
            <a:rect l="l" t="t" r="r" b="b"/>
            <a:pathLst>
              <a:path w="742950" h="266700">
                <a:moveTo>
                  <a:pt x="133350" y="0"/>
                </a:moveTo>
                <a:lnTo>
                  <a:pt x="609600" y="0"/>
                </a:lnTo>
                <a:cubicBezTo>
                  <a:pt x="683198" y="0"/>
                  <a:pt x="742950" y="59752"/>
                  <a:pt x="742950" y="133350"/>
                </a:cubicBezTo>
                <a:lnTo>
                  <a:pt x="742950" y="133350"/>
                </a:lnTo>
                <a:cubicBezTo>
                  <a:pt x="742950" y="206948"/>
                  <a:pt x="683198" y="266700"/>
                  <a:pt x="6096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1820019" y="3219450"/>
            <a:ext cx="8096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disgusting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2635895" y="3219450"/>
            <a:ext cx="514350" cy="266700"/>
          </a:xfrm>
          <a:custGeom>
            <a:avLst/>
            <a:gdLst/>
            <a:ahLst/>
            <a:cxnLst/>
            <a:rect l="l" t="t" r="r" b="b"/>
            <a:pathLst>
              <a:path w="514350" h="266700">
                <a:moveTo>
                  <a:pt x="133350" y="0"/>
                </a:moveTo>
                <a:lnTo>
                  <a:pt x="381000" y="0"/>
                </a:lnTo>
                <a:cubicBezTo>
                  <a:pt x="454598" y="0"/>
                  <a:pt x="514350" y="59752"/>
                  <a:pt x="514350" y="133350"/>
                </a:cubicBezTo>
                <a:lnTo>
                  <a:pt x="514350" y="133350"/>
                </a:lnTo>
                <a:cubicBezTo>
                  <a:pt x="514350" y="206948"/>
                  <a:pt x="454598" y="266700"/>
                  <a:pt x="3810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2635895" y="3219450"/>
            <a:ext cx="5810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freaky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223320" y="3219450"/>
            <a:ext cx="514350" cy="266700"/>
          </a:xfrm>
          <a:custGeom>
            <a:avLst/>
            <a:gdLst/>
            <a:ahLst/>
            <a:cxnLst/>
            <a:rect l="l" t="t" r="r" b="b"/>
            <a:pathLst>
              <a:path w="514350" h="266700">
                <a:moveTo>
                  <a:pt x="133350" y="0"/>
                </a:moveTo>
                <a:lnTo>
                  <a:pt x="381000" y="0"/>
                </a:lnTo>
                <a:cubicBezTo>
                  <a:pt x="454598" y="0"/>
                  <a:pt x="514350" y="59752"/>
                  <a:pt x="514350" y="133350"/>
                </a:cubicBezTo>
                <a:lnTo>
                  <a:pt x="514350" y="133350"/>
                </a:lnTo>
                <a:cubicBezTo>
                  <a:pt x="514350" y="206948"/>
                  <a:pt x="454598" y="266700"/>
                  <a:pt x="3810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3223320" y="3219450"/>
            <a:ext cx="5810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stupid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814018" y="3219450"/>
            <a:ext cx="552450" cy="266700"/>
          </a:xfrm>
          <a:custGeom>
            <a:avLst/>
            <a:gdLst/>
            <a:ahLst/>
            <a:cxnLst/>
            <a:rect l="l" t="t" r="r" b="b"/>
            <a:pathLst>
              <a:path w="552450" h="266700">
                <a:moveTo>
                  <a:pt x="133350" y="0"/>
                </a:moveTo>
                <a:lnTo>
                  <a:pt x="419100" y="0"/>
                </a:lnTo>
                <a:cubicBezTo>
                  <a:pt x="492698" y="0"/>
                  <a:pt x="552450" y="59752"/>
                  <a:pt x="552450" y="133350"/>
                </a:cubicBezTo>
                <a:lnTo>
                  <a:pt x="552450" y="133350"/>
                </a:lnTo>
                <a:cubicBezTo>
                  <a:pt x="552450" y="206948"/>
                  <a:pt x="492698" y="266700"/>
                  <a:pt x="4191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6" name="Text 34"/>
          <p:cNvSpPr/>
          <p:nvPr/>
        </p:nvSpPr>
        <p:spPr>
          <a:xfrm>
            <a:off x="3814018" y="3219450"/>
            <a:ext cx="6191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useless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438204" y="3219450"/>
            <a:ext cx="552450" cy="266700"/>
          </a:xfrm>
          <a:custGeom>
            <a:avLst/>
            <a:gdLst/>
            <a:ahLst/>
            <a:cxnLst/>
            <a:rect l="l" t="t" r="r" b="b"/>
            <a:pathLst>
              <a:path w="552450" h="266700">
                <a:moveTo>
                  <a:pt x="133350" y="0"/>
                </a:moveTo>
                <a:lnTo>
                  <a:pt x="419100" y="0"/>
                </a:lnTo>
                <a:cubicBezTo>
                  <a:pt x="492698" y="0"/>
                  <a:pt x="552450" y="59752"/>
                  <a:pt x="552450" y="133350"/>
                </a:cubicBezTo>
                <a:lnTo>
                  <a:pt x="552450" y="133350"/>
                </a:lnTo>
                <a:cubicBezTo>
                  <a:pt x="552450" y="206948"/>
                  <a:pt x="492698" y="266700"/>
                  <a:pt x="4191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6"/>
          <p:cNvSpPr/>
          <p:nvPr/>
        </p:nvSpPr>
        <p:spPr>
          <a:xfrm>
            <a:off x="4438204" y="3219450"/>
            <a:ext cx="6191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foolish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5064472" y="3219450"/>
            <a:ext cx="342900" cy="266700"/>
          </a:xfrm>
          <a:custGeom>
            <a:avLst/>
            <a:gdLst/>
            <a:ahLst/>
            <a:cxnLst/>
            <a:rect l="l" t="t" r="r" b="b"/>
            <a:pathLst>
              <a:path w="342900" h="266700">
                <a:moveTo>
                  <a:pt x="133350" y="0"/>
                </a:moveTo>
                <a:lnTo>
                  <a:pt x="209550" y="0"/>
                </a:lnTo>
                <a:cubicBezTo>
                  <a:pt x="283148" y="0"/>
                  <a:pt x="342900" y="59752"/>
                  <a:pt x="342900" y="133350"/>
                </a:cubicBezTo>
                <a:lnTo>
                  <a:pt x="342900" y="133350"/>
                </a:lnTo>
                <a:cubicBezTo>
                  <a:pt x="342900" y="206948"/>
                  <a:pt x="283148" y="266700"/>
                  <a:pt x="2095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8"/>
          <p:cNvSpPr/>
          <p:nvPr/>
        </p:nvSpPr>
        <p:spPr>
          <a:xfrm>
            <a:off x="5064472" y="3219450"/>
            <a:ext cx="4095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gay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504825" y="3562350"/>
            <a:ext cx="5419725" cy="1257300"/>
          </a:xfrm>
          <a:custGeom>
            <a:avLst/>
            <a:gdLst/>
            <a:ahLst/>
            <a:cxnLst/>
            <a:rect l="l" t="t" r="r" b="b"/>
            <a:pathLst>
              <a:path w="5419725" h="1257300">
                <a:moveTo>
                  <a:pt x="19050" y="0"/>
                </a:moveTo>
                <a:lnTo>
                  <a:pt x="5381629" y="0"/>
                </a:lnTo>
                <a:cubicBezTo>
                  <a:pt x="5402669" y="0"/>
                  <a:pt x="5419725" y="17056"/>
                  <a:pt x="5419725" y="38096"/>
                </a:cubicBezTo>
                <a:lnTo>
                  <a:pt x="5419725" y="1219204"/>
                </a:lnTo>
                <a:cubicBezTo>
                  <a:pt x="5419725" y="1240244"/>
                  <a:pt x="5402669" y="1257300"/>
                  <a:pt x="5381629" y="1257300"/>
                </a:cubicBezTo>
                <a:lnTo>
                  <a:pt x="19050" y="1257300"/>
                </a:lnTo>
                <a:cubicBezTo>
                  <a:pt x="8536" y="1257300"/>
                  <a:pt x="0" y="1248764"/>
                  <a:pt x="0" y="1238250"/>
                </a:cubicBezTo>
                <a:lnTo>
                  <a:pt x="0" y="19050"/>
                </a:lnTo>
                <a:cubicBezTo>
                  <a:pt x="0" y="8536"/>
                  <a:pt x="8536" y="0"/>
                  <a:pt x="19050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504825" y="3562350"/>
            <a:ext cx="19050" cy="1257300"/>
          </a:xfrm>
          <a:custGeom>
            <a:avLst/>
            <a:gdLst/>
            <a:ahLst/>
            <a:cxnLst/>
            <a:rect l="l" t="t" r="r" b="b"/>
            <a:pathLst>
              <a:path w="19050" h="1257300">
                <a:moveTo>
                  <a:pt x="19050" y="0"/>
                </a:moveTo>
                <a:lnTo>
                  <a:pt x="19050" y="0"/>
                </a:lnTo>
                <a:lnTo>
                  <a:pt x="19050" y="1257300"/>
                </a:lnTo>
                <a:lnTo>
                  <a:pt x="19050" y="1257300"/>
                </a:lnTo>
                <a:cubicBezTo>
                  <a:pt x="8536" y="1257300"/>
                  <a:pt x="0" y="1248764"/>
                  <a:pt x="0" y="1238250"/>
                </a:cubicBezTo>
                <a:lnTo>
                  <a:pt x="0" y="19050"/>
                </a:lnTo>
                <a:cubicBezTo>
                  <a:pt x="0" y="8536"/>
                  <a:pt x="8536" y="0"/>
                  <a:pt x="19050" y="0"/>
                </a:cubicBezTo>
                <a:close/>
              </a:path>
            </a:pathLst>
          </a:custGeom>
          <a:solidFill>
            <a:srgbClr val="8B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3" name="Text 41"/>
          <p:cNvSpPr/>
          <p:nvPr/>
        </p:nvSpPr>
        <p:spPr>
          <a:xfrm>
            <a:off x="590550" y="3638550"/>
            <a:ext cx="5324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Example Comments: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590550" y="3867150"/>
            <a:ext cx="5334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“She was a lesbian all through secondary school. I am not surprised. That's why she doesn't respect men…"</a:t>
            </a:r>
            <a:endParaRPr lang="en-US" dirty="0"/>
          </a:p>
        </p:txBody>
      </p:sp>
      <p:sp>
        <p:nvSpPr>
          <p:cNvPr id="45" name="Text 43"/>
          <p:cNvSpPr/>
          <p:nvPr/>
        </p:nvSpPr>
        <p:spPr>
          <a:xfrm>
            <a:off x="590550" y="4407119"/>
            <a:ext cx="5334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“Men can do the work, but she is here talking about sex toys. She is a disgrace to the Ghanaian culture."</a:t>
            </a:r>
            <a:endParaRPr lang="en-US" dirty="0"/>
          </a:p>
        </p:txBody>
      </p:sp>
      <p:sp>
        <p:nvSpPr>
          <p:cNvPr id="46" name="Shape 44"/>
          <p:cNvSpPr/>
          <p:nvPr/>
        </p:nvSpPr>
        <p:spPr>
          <a:xfrm>
            <a:off x="6153150" y="2743200"/>
            <a:ext cx="5657850" cy="2190750"/>
          </a:xfrm>
          <a:custGeom>
            <a:avLst/>
            <a:gdLst/>
            <a:ahLst/>
            <a:cxnLst/>
            <a:rect l="l" t="t" r="r" b="b"/>
            <a:pathLst>
              <a:path w="5657850" h="2190750">
                <a:moveTo>
                  <a:pt x="38100" y="0"/>
                </a:moveTo>
                <a:lnTo>
                  <a:pt x="5619750" y="0"/>
                </a:lnTo>
                <a:cubicBezTo>
                  <a:pt x="5640778" y="0"/>
                  <a:pt x="5657850" y="17072"/>
                  <a:pt x="5657850" y="38100"/>
                </a:cubicBezTo>
                <a:lnTo>
                  <a:pt x="5657850" y="2114556"/>
                </a:lnTo>
                <a:cubicBezTo>
                  <a:pt x="5657850" y="2156637"/>
                  <a:pt x="5623737" y="2190750"/>
                  <a:pt x="5581656" y="2190750"/>
                </a:cubicBezTo>
                <a:lnTo>
                  <a:pt x="76194" y="2190750"/>
                </a:lnTo>
                <a:cubicBezTo>
                  <a:pt x="34142" y="2190750"/>
                  <a:pt x="0" y="2156608"/>
                  <a:pt x="0" y="211455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7" name="Shape 45"/>
          <p:cNvSpPr/>
          <p:nvPr/>
        </p:nvSpPr>
        <p:spPr>
          <a:xfrm>
            <a:off x="6153150" y="2743200"/>
            <a:ext cx="5657850" cy="38100"/>
          </a:xfrm>
          <a:custGeom>
            <a:avLst/>
            <a:gdLst/>
            <a:ahLst/>
            <a:cxnLst/>
            <a:rect l="l" t="t" r="r" b="b"/>
            <a:pathLst>
              <a:path w="5657850" h="38100">
                <a:moveTo>
                  <a:pt x="38100" y="0"/>
                </a:moveTo>
                <a:lnTo>
                  <a:pt x="5619750" y="0"/>
                </a:lnTo>
                <a:cubicBezTo>
                  <a:pt x="5640778" y="0"/>
                  <a:pt x="5657850" y="17072"/>
                  <a:pt x="5657850" y="38100"/>
                </a:cubicBezTo>
                <a:lnTo>
                  <a:pt x="565785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8" name="Shape 46"/>
          <p:cNvSpPr/>
          <p:nvPr/>
        </p:nvSpPr>
        <p:spPr>
          <a:xfrm>
            <a:off x="6291263" y="29241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26789" y="53578"/>
                </a:moveTo>
                <a:cubicBezTo>
                  <a:pt x="32716" y="53578"/>
                  <a:pt x="37505" y="58367"/>
                  <a:pt x="37505" y="64294"/>
                </a:cubicBezTo>
                <a:lnTo>
                  <a:pt x="37505" y="150019"/>
                </a:lnTo>
                <a:cubicBezTo>
                  <a:pt x="37505" y="155946"/>
                  <a:pt x="32716" y="160734"/>
                  <a:pt x="26789" y="160734"/>
                </a:cubicBezTo>
                <a:lnTo>
                  <a:pt x="10716" y="160734"/>
                </a:lnTo>
                <a:cubicBezTo>
                  <a:pt x="4789" y="160734"/>
                  <a:pt x="0" y="155946"/>
                  <a:pt x="0" y="150019"/>
                </a:cubicBezTo>
                <a:lnTo>
                  <a:pt x="0" y="64294"/>
                </a:lnTo>
                <a:cubicBezTo>
                  <a:pt x="0" y="58367"/>
                  <a:pt x="4789" y="53578"/>
                  <a:pt x="10716" y="53578"/>
                </a:cubicBezTo>
                <a:lnTo>
                  <a:pt x="26789" y="53578"/>
                </a:lnTo>
                <a:close/>
                <a:moveTo>
                  <a:pt x="90614" y="5358"/>
                </a:moveTo>
                <a:cubicBezTo>
                  <a:pt x="99756" y="5358"/>
                  <a:pt x="107156" y="12758"/>
                  <a:pt x="107156" y="21900"/>
                </a:cubicBezTo>
                <a:lnTo>
                  <a:pt x="107156" y="23306"/>
                </a:lnTo>
                <a:cubicBezTo>
                  <a:pt x="107156" y="25584"/>
                  <a:pt x="106721" y="27861"/>
                  <a:pt x="105884" y="29970"/>
                </a:cubicBezTo>
                <a:lnTo>
                  <a:pt x="96441" y="53578"/>
                </a:lnTo>
                <a:lnTo>
                  <a:pt x="150019" y="53578"/>
                </a:lnTo>
                <a:cubicBezTo>
                  <a:pt x="158893" y="53578"/>
                  <a:pt x="166092" y="60778"/>
                  <a:pt x="166092" y="69652"/>
                </a:cubicBezTo>
                <a:cubicBezTo>
                  <a:pt x="166092" y="76248"/>
                  <a:pt x="162107" y="81908"/>
                  <a:pt x="156415" y="84386"/>
                </a:cubicBezTo>
                <a:cubicBezTo>
                  <a:pt x="162107" y="86864"/>
                  <a:pt x="166092" y="92523"/>
                  <a:pt x="166092" y="99120"/>
                </a:cubicBezTo>
                <a:cubicBezTo>
                  <a:pt x="166092" y="106955"/>
                  <a:pt x="160466" y="113485"/>
                  <a:pt x="153033" y="114892"/>
                </a:cubicBezTo>
                <a:cubicBezTo>
                  <a:pt x="154506" y="117336"/>
                  <a:pt x="155377" y="120182"/>
                  <a:pt x="155377" y="123230"/>
                </a:cubicBezTo>
                <a:cubicBezTo>
                  <a:pt x="155377" y="130664"/>
                  <a:pt x="150354" y="136892"/>
                  <a:pt x="143522" y="138734"/>
                </a:cubicBezTo>
                <a:cubicBezTo>
                  <a:pt x="144259" y="140576"/>
                  <a:pt x="144661" y="142585"/>
                  <a:pt x="144661" y="144661"/>
                </a:cubicBezTo>
                <a:cubicBezTo>
                  <a:pt x="144661" y="153535"/>
                  <a:pt x="137461" y="160734"/>
                  <a:pt x="128588" y="160734"/>
                </a:cubicBezTo>
                <a:lnTo>
                  <a:pt x="99153" y="160734"/>
                </a:lnTo>
                <a:cubicBezTo>
                  <a:pt x="86997" y="160734"/>
                  <a:pt x="75177" y="156582"/>
                  <a:pt x="65700" y="148981"/>
                </a:cubicBezTo>
                <a:lnTo>
                  <a:pt x="61615" y="145733"/>
                </a:lnTo>
                <a:cubicBezTo>
                  <a:pt x="56525" y="141681"/>
                  <a:pt x="53578" y="135519"/>
                  <a:pt x="53578" y="128989"/>
                </a:cubicBezTo>
                <a:lnTo>
                  <a:pt x="53578" y="66504"/>
                </a:lnTo>
                <a:cubicBezTo>
                  <a:pt x="53578" y="61514"/>
                  <a:pt x="54750" y="56592"/>
                  <a:pt x="56960" y="52138"/>
                </a:cubicBezTo>
                <a:lnTo>
                  <a:pt x="75780" y="14500"/>
                </a:lnTo>
                <a:cubicBezTo>
                  <a:pt x="78592" y="8907"/>
                  <a:pt x="84319" y="5358"/>
                  <a:pt x="90614" y="5358"/>
                </a:cubicBezTo>
                <a:close/>
              </a:path>
            </a:pathLst>
          </a:cu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9" name="Text 47"/>
          <p:cNvSpPr/>
          <p:nvPr/>
        </p:nvSpPr>
        <p:spPr>
          <a:xfrm>
            <a:off x="6486525" y="2876550"/>
            <a:ext cx="5295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Positive Sentiment Keywords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267450" y="3219450"/>
            <a:ext cx="333375" cy="266700"/>
          </a:xfrm>
          <a:custGeom>
            <a:avLst/>
            <a:gdLst/>
            <a:ahLst/>
            <a:cxnLst/>
            <a:rect l="l" t="t" r="r" b="b"/>
            <a:pathLst>
              <a:path w="333375" h="266700">
                <a:moveTo>
                  <a:pt x="133350" y="0"/>
                </a:moveTo>
                <a:lnTo>
                  <a:pt x="200025" y="0"/>
                </a:lnTo>
                <a:cubicBezTo>
                  <a:pt x="273623" y="0"/>
                  <a:pt x="333375" y="59752"/>
                  <a:pt x="333375" y="133350"/>
                </a:cubicBezTo>
                <a:lnTo>
                  <a:pt x="333375" y="133350"/>
                </a:lnTo>
                <a:cubicBezTo>
                  <a:pt x="333375" y="206948"/>
                  <a:pt x="273623" y="266700"/>
                  <a:pt x="2000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1" name="Text 49"/>
          <p:cNvSpPr/>
          <p:nvPr/>
        </p:nvSpPr>
        <p:spPr>
          <a:xfrm>
            <a:off x="6267450" y="3219450"/>
            <a:ext cx="400050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joy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673007" y="3219450"/>
            <a:ext cx="390525" cy="266700"/>
          </a:xfrm>
          <a:custGeom>
            <a:avLst/>
            <a:gdLst/>
            <a:ahLst/>
            <a:cxnLst/>
            <a:rect l="l" t="t" r="r" b="b"/>
            <a:pathLst>
              <a:path w="390525" h="266700">
                <a:moveTo>
                  <a:pt x="133350" y="0"/>
                </a:moveTo>
                <a:lnTo>
                  <a:pt x="257175" y="0"/>
                </a:lnTo>
                <a:cubicBezTo>
                  <a:pt x="330773" y="0"/>
                  <a:pt x="390525" y="59752"/>
                  <a:pt x="390525" y="133350"/>
                </a:cubicBezTo>
                <a:lnTo>
                  <a:pt x="390525" y="133350"/>
                </a:lnTo>
                <a:cubicBezTo>
                  <a:pt x="390525" y="206948"/>
                  <a:pt x="330773" y="266700"/>
                  <a:pt x="2571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3" name="Text 51"/>
          <p:cNvSpPr/>
          <p:nvPr/>
        </p:nvSpPr>
        <p:spPr>
          <a:xfrm>
            <a:off x="6673007" y="3219450"/>
            <a:ext cx="457200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love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7143750" y="3219450"/>
            <a:ext cx="495300" cy="266700"/>
          </a:xfrm>
          <a:custGeom>
            <a:avLst/>
            <a:gdLst/>
            <a:ahLst/>
            <a:cxnLst/>
            <a:rect l="l" t="t" r="r" b="b"/>
            <a:pathLst>
              <a:path w="495300" h="266700">
                <a:moveTo>
                  <a:pt x="133350" y="0"/>
                </a:moveTo>
                <a:lnTo>
                  <a:pt x="361950" y="0"/>
                </a:lnTo>
                <a:cubicBezTo>
                  <a:pt x="435548" y="0"/>
                  <a:pt x="495300" y="59752"/>
                  <a:pt x="495300" y="133350"/>
                </a:cubicBezTo>
                <a:lnTo>
                  <a:pt x="495300" y="133350"/>
                </a:lnTo>
                <a:cubicBezTo>
                  <a:pt x="495300" y="206948"/>
                  <a:pt x="435548" y="266700"/>
                  <a:pt x="3619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5" name="Text 53"/>
          <p:cNvSpPr/>
          <p:nvPr/>
        </p:nvSpPr>
        <p:spPr>
          <a:xfrm>
            <a:off x="7143750" y="3219450"/>
            <a:ext cx="5619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better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7710934" y="3219450"/>
            <a:ext cx="466725" cy="266700"/>
          </a:xfrm>
          <a:custGeom>
            <a:avLst/>
            <a:gdLst/>
            <a:ahLst/>
            <a:cxnLst/>
            <a:rect l="l" t="t" r="r" b="b"/>
            <a:pathLst>
              <a:path w="466725" h="266700">
                <a:moveTo>
                  <a:pt x="133350" y="0"/>
                </a:moveTo>
                <a:lnTo>
                  <a:pt x="333375" y="0"/>
                </a:lnTo>
                <a:cubicBezTo>
                  <a:pt x="406973" y="0"/>
                  <a:pt x="466725" y="59752"/>
                  <a:pt x="466725" y="133350"/>
                </a:cubicBezTo>
                <a:lnTo>
                  <a:pt x="466725" y="133350"/>
                </a:lnTo>
                <a:cubicBezTo>
                  <a:pt x="466725" y="206948"/>
                  <a:pt x="406973" y="266700"/>
                  <a:pt x="3333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7" name="Text 55"/>
          <p:cNvSpPr/>
          <p:nvPr/>
        </p:nvSpPr>
        <p:spPr>
          <a:xfrm>
            <a:off x="7710934" y="3219450"/>
            <a:ext cx="533400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enjoy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8257431" y="3219450"/>
            <a:ext cx="485775" cy="266700"/>
          </a:xfrm>
          <a:custGeom>
            <a:avLst/>
            <a:gdLst/>
            <a:ahLst/>
            <a:cxnLst/>
            <a:rect l="l" t="t" r="r" b="b"/>
            <a:pathLst>
              <a:path w="485775" h="266700">
                <a:moveTo>
                  <a:pt x="133350" y="0"/>
                </a:moveTo>
                <a:lnTo>
                  <a:pt x="352425" y="0"/>
                </a:lnTo>
                <a:cubicBezTo>
                  <a:pt x="426023" y="0"/>
                  <a:pt x="485775" y="59752"/>
                  <a:pt x="485775" y="133350"/>
                </a:cubicBezTo>
                <a:lnTo>
                  <a:pt x="485775" y="133350"/>
                </a:lnTo>
                <a:cubicBezTo>
                  <a:pt x="485775" y="206948"/>
                  <a:pt x="426023" y="266700"/>
                  <a:pt x="3524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9" name="Text 57"/>
          <p:cNvSpPr/>
          <p:nvPr/>
        </p:nvSpPr>
        <p:spPr>
          <a:xfrm>
            <a:off x="8257431" y="3219450"/>
            <a:ext cx="552450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rights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815388" y="3219450"/>
            <a:ext cx="600075" cy="266700"/>
          </a:xfrm>
          <a:custGeom>
            <a:avLst/>
            <a:gdLst/>
            <a:ahLst/>
            <a:cxnLst/>
            <a:rect l="l" t="t" r="r" b="b"/>
            <a:pathLst>
              <a:path w="600075" h="266700">
                <a:moveTo>
                  <a:pt x="133350" y="0"/>
                </a:moveTo>
                <a:lnTo>
                  <a:pt x="466725" y="0"/>
                </a:lnTo>
                <a:cubicBezTo>
                  <a:pt x="540323" y="0"/>
                  <a:pt x="600075" y="59752"/>
                  <a:pt x="600075" y="133350"/>
                </a:cubicBezTo>
                <a:lnTo>
                  <a:pt x="600075" y="133350"/>
                </a:lnTo>
                <a:cubicBezTo>
                  <a:pt x="600075" y="206948"/>
                  <a:pt x="540323" y="266700"/>
                  <a:pt x="4667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1" name="Text 59"/>
          <p:cNvSpPr/>
          <p:nvPr/>
        </p:nvSpPr>
        <p:spPr>
          <a:xfrm>
            <a:off x="8815388" y="3219450"/>
            <a:ext cx="666750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support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276975" y="3562350"/>
            <a:ext cx="5419725" cy="1257300"/>
          </a:xfrm>
          <a:custGeom>
            <a:avLst/>
            <a:gdLst/>
            <a:ahLst/>
            <a:cxnLst/>
            <a:rect l="l" t="t" r="r" b="b"/>
            <a:pathLst>
              <a:path w="5419725" h="1257300">
                <a:moveTo>
                  <a:pt x="19050" y="0"/>
                </a:moveTo>
                <a:lnTo>
                  <a:pt x="5381629" y="0"/>
                </a:lnTo>
                <a:cubicBezTo>
                  <a:pt x="5402669" y="0"/>
                  <a:pt x="5419725" y="17056"/>
                  <a:pt x="5419725" y="38096"/>
                </a:cubicBezTo>
                <a:lnTo>
                  <a:pt x="5419725" y="1219204"/>
                </a:lnTo>
                <a:cubicBezTo>
                  <a:pt x="5419725" y="1240244"/>
                  <a:pt x="5402669" y="1257300"/>
                  <a:pt x="5381629" y="1257300"/>
                </a:cubicBezTo>
                <a:lnTo>
                  <a:pt x="19050" y="1257300"/>
                </a:lnTo>
                <a:cubicBezTo>
                  <a:pt x="8536" y="1257300"/>
                  <a:pt x="0" y="1248764"/>
                  <a:pt x="0" y="1238250"/>
                </a:cubicBezTo>
                <a:lnTo>
                  <a:pt x="0" y="19050"/>
                </a:lnTo>
                <a:cubicBezTo>
                  <a:pt x="0" y="8536"/>
                  <a:pt x="8536" y="0"/>
                  <a:pt x="19050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3" name="Shape 61"/>
          <p:cNvSpPr/>
          <p:nvPr/>
        </p:nvSpPr>
        <p:spPr>
          <a:xfrm>
            <a:off x="6276975" y="3562350"/>
            <a:ext cx="19050" cy="1257300"/>
          </a:xfrm>
          <a:custGeom>
            <a:avLst/>
            <a:gdLst/>
            <a:ahLst/>
            <a:cxnLst/>
            <a:rect l="l" t="t" r="r" b="b"/>
            <a:pathLst>
              <a:path w="19050" h="1257300">
                <a:moveTo>
                  <a:pt x="19050" y="0"/>
                </a:moveTo>
                <a:lnTo>
                  <a:pt x="19050" y="0"/>
                </a:lnTo>
                <a:lnTo>
                  <a:pt x="19050" y="1257300"/>
                </a:lnTo>
                <a:lnTo>
                  <a:pt x="19050" y="1257300"/>
                </a:lnTo>
                <a:cubicBezTo>
                  <a:pt x="8536" y="1257300"/>
                  <a:pt x="0" y="1248764"/>
                  <a:pt x="0" y="1238250"/>
                </a:cubicBezTo>
                <a:lnTo>
                  <a:pt x="0" y="19050"/>
                </a:lnTo>
                <a:cubicBezTo>
                  <a:pt x="0" y="8536"/>
                  <a:pt x="8536" y="0"/>
                  <a:pt x="19050" y="0"/>
                </a:cubicBezTo>
                <a:close/>
              </a:path>
            </a:pathLst>
          </a:custGeom>
          <a:solidFill>
            <a:srgbClr val="1F293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4" name="Text 62"/>
          <p:cNvSpPr/>
          <p:nvPr/>
        </p:nvSpPr>
        <p:spPr>
          <a:xfrm>
            <a:off x="6362700" y="3638550"/>
            <a:ext cx="53244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Example Comments: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6362700" y="3867150"/>
            <a:ext cx="5334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“Sex toys do not kill... they always bring joy to women who do not have boyfriends."</a:t>
            </a:r>
            <a:endParaRPr lang="en-US" dirty="0"/>
          </a:p>
        </p:txBody>
      </p:sp>
      <p:sp>
        <p:nvSpPr>
          <p:cNvPr id="66" name="Text 64"/>
          <p:cNvSpPr/>
          <p:nvPr/>
        </p:nvSpPr>
        <p:spPr>
          <a:xfrm>
            <a:off x="6362700" y="4373617"/>
            <a:ext cx="5334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“I support her on this because sex toys are for general use and not limited to only gays."</a:t>
            </a:r>
            <a:endParaRPr lang="en-US" dirty="0"/>
          </a:p>
        </p:txBody>
      </p:sp>
      <p:sp>
        <p:nvSpPr>
          <p:cNvPr id="67" name="Shape 65"/>
          <p:cNvSpPr/>
          <p:nvPr/>
        </p:nvSpPr>
        <p:spPr>
          <a:xfrm>
            <a:off x="381000" y="5067300"/>
            <a:ext cx="11430000" cy="1428750"/>
          </a:xfrm>
          <a:custGeom>
            <a:avLst/>
            <a:gdLst/>
            <a:ahLst/>
            <a:cxnLst/>
            <a:rect l="l" t="t" r="r" b="b"/>
            <a:pathLst>
              <a:path w="11430000" h="1428750">
                <a:moveTo>
                  <a:pt x="38100" y="0"/>
                </a:moveTo>
                <a:lnTo>
                  <a:pt x="11391900" y="0"/>
                </a:lnTo>
                <a:cubicBezTo>
                  <a:pt x="11412942" y="0"/>
                  <a:pt x="11430000" y="17058"/>
                  <a:pt x="11430000" y="38100"/>
                </a:cubicBezTo>
                <a:lnTo>
                  <a:pt x="11430000" y="1352555"/>
                </a:lnTo>
                <a:cubicBezTo>
                  <a:pt x="11430000" y="1394636"/>
                  <a:pt x="11395886" y="1428750"/>
                  <a:pt x="11353805" y="1428750"/>
                </a:cubicBezTo>
                <a:lnTo>
                  <a:pt x="76195" y="1428750"/>
                </a:lnTo>
                <a:cubicBezTo>
                  <a:pt x="34114" y="1428750"/>
                  <a:pt x="0" y="1394636"/>
                  <a:pt x="0" y="135255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8" name="Shape 66"/>
          <p:cNvSpPr/>
          <p:nvPr/>
        </p:nvSpPr>
        <p:spPr>
          <a:xfrm>
            <a:off x="381000" y="5067300"/>
            <a:ext cx="11430000" cy="38100"/>
          </a:xfrm>
          <a:custGeom>
            <a:avLst/>
            <a:gdLst/>
            <a:ahLst/>
            <a:cxnLst/>
            <a:rect l="l" t="t" r="r" b="b"/>
            <a:pathLst>
              <a:path w="11430000" h="38100">
                <a:moveTo>
                  <a:pt x="38100" y="0"/>
                </a:moveTo>
                <a:lnTo>
                  <a:pt x="11391900" y="0"/>
                </a:lnTo>
                <a:cubicBezTo>
                  <a:pt x="11412928" y="0"/>
                  <a:pt x="11430000" y="17072"/>
                  <a:pt x="11430000" y="38100"/>
                </a:cubicBezTo>
                <a:lnTo>
                  <a:pt x="114300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6B72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9" name="Shape 67"/>
          <p:cNvSpPr/>
          <p:nvPr/>
        </p:nvSpPr>
        <p:spPr>
          <a:xfrm>
            <a:off x="519113" y="52482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85725" y="171450"/>
                </a:moveTo>
                <a:cubicBezTo>
                  <a:pt x="133038" y="171450"/>
                  <a:pt x="171450" y="133038"/>
                  <a:pt x="171450" y="85725"/>
                </a:cubicBezTo>
                <a:cubicBezTo>
                  <a:pt x="171450" y="38412"/>
                  <a:pt x="133038" y="0"/>
                  <a:pt x="85725" y="0"/>
                </a:cubicBezTo>
                <a:cubicBezTo>
                  <a:pt x="38412" y="0"/>
                  <a:pt x="0" y="38412"/>
                  <a:pt x="0" y="85725"/>
                </a:cubicBezTo>
                <a:cubicBezTo>
                  <a:pt x="0" y="133038"/>
                  <a:pt x="38412" y="171450"/>
                  <a:pt x="85725" y="171450"/>
                </a:cubicBezTo>
                <a:close/>
                <a:moveTo>
                  <a:pt x="56257" y="77688"/>
                </a:moveTo>
                <a:lnTo>
                  <a:pt x="115193" y="77688"/>
                </a:lnTo>
                <a:cubicBezTo>
                  <a:pt x="119647" y="77688"/>
                  <a:pt x="123230" y="81271"/>
                  <a:pt x="123230" y="85725"/>
                </a:cubicBezTo>
                <a:cubicBezTo>
                  <a:pt x="123230" y="90179"/>
                  <a:pt x="119647" y="93762"/>
                  <a:pt x="115193" y="93762"/>
                </a:cubicBezTo>
                <a:lnTo>
                  <a:pt x="56257" y="93762"/>
                </a:lnTo>
                <a:cubicBezTo>
                  <a:pt x="51803" y="93762"/>
                  <a:pt x="48220" y="90179"/>
                  <a:pt x="48220" y="85725"/>
                </a:cubicBezTo>
                <a:cubicBezTo>
                  <a:pt x="48220" y="81271"/>
                  <a:pt x="51803" y="77688"/>
                  <a:pt x="56257" y="77688"/>
                </a:cubicBezTo>
                <a:close/>
              </a:path>
            </a:pathLst>
          </a:custGeom>
          <a:solidFill>
            <a:srgbClr val="6B72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0" name="Text 68"/>
          <p:cNvSpPr/>
          <p:nvPr/>
        </p:nvSpPr>
        <p:spPr>
          <a:xfrm>
            <a:off x="714375" y="5200650"/>
            <a:ext cx="11068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Neutral Sentiment Keywords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495300" y="5543550"/>
            <a:ext cx="457200" cy="266700"/>
          </a:xfrm>
          <a:custGeom>
            <a:avLst/>
            <a:gdLst/>
            <a:ahLst/>
            <a:cxnLst/>
            <a:rect l="l" t="t" r="r" b="b"/>
            <a:pathLst>
              <a:path w="457200" h="266700">
                <a:moveTo>
                  <a:pt x="133350" y="0"/>
                </a:moveTo>
                <a:lnTo>
                  <a:pt x="323850" y="0"/>
                </a:lnTo>
                <a:cubicBezTo>
                  <a:pt x="397448" y="0"/>
                  <a:pt x="457200" y="59752"/>
                  <a:pt x="457200" y="133350"/>
                </a:cubicBezTo>
                <a:lnTo>
                  <a:pt x="457200" y="133350"/>
                </a:lnTo>
                <a:cubicBezTo>
                  <a:pt x="457200" y="206948"/>
                  <a:pt x="397448" y="266700"/>
                  <a:pt x="3238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6B72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2" name="Text 70"/>
          <p:cNvSpPr/>
          <p:nvPr/>
        </p:nvSpPr>
        <p:spPr>
          <a:xfrm>
            <a:off x="495300" y="5543550"/>
            <a:ext cx="5238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harm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1023938" y="5543550"/>
            <a:ext cx="990600" cy="266700"/>
          </a:xfrm>
          <a:custGeom>
            <a:avLst/>
            <a:gdLst/>
            <a:ahLst/>
            <a:cxnLst/>
            <a:rect l="l" t="t" r="r" b="b"/>
            <a:pathLst>
              <a:path w="990600" h="266700">
                <a:moveTo>
                  <a:pt x="133350" y="0"/>
                </a:moveTo>
                <a:lnTo>
                  <a:pt x="857250" y="0"/>
                </a:lnTo>
                <a:cubicBezTo>
                  <a:pt x="930848" y="0"/>
                  <a:pt x="990600" y="59752"/>
                  <a:pt x="990600" y="133350"/>
                </a:cubicBezTo>
                <a:lnTo>
                  <a:pt x="990600" y="133350"/>
                </a:lnTo>
                <a:cubicBezTo>
                  <a:pt x="990600" y="206948"/>
                  <a:pt x="930848" y="266700"/>
                  <a:pt x="8572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6B72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4" name="Text 72"/>
          <p:cNvSpPr/>
          <p:nvPr/>
        </p:nvSpPr>
        <p:spPr>
          <a:xfrm>
            <a:off x="1023938" y="5543550"/>
            <a:ext cx="10572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pressing issues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2087761" y="5543550"/>
            <a:ext cx="1095375" cy="266700"/>
          </a:xfrm>
          <a:custGeom>
            <a:avLst/>
            <a:gdLst/>
            <a:ahLst/>
            <a:cxnLst/>
            <a:rect l="l" t="t" r="r" b="b"/>
            <a:pathLst>
              <a:path w="1095375" h="266700">
                <a:moveTo>
                  <a:pt x="133350" y="0"/>
                </a:moveTo>
                <a:lnTo>
                  <a:pt x="962025" y="0"/>
                </a:lnTo>
                <a:cubicBezTo>
                  <a:pt x="1035623" y="0"/>
                  <a:pt x="1095375" y="59752"/>
                  <a:pt x="1095375" y="133350"/>
                </a:cubicBezTo>
                <a:lnTo>
                  <a:pt x="1095375" y="133350"/>
                </a:lnTo>
                <a:cubicBezTo>
                  <a:pt x="1095375" y="206948"/>
                  <a:pt x="1035623" y="266700"/>
                  <a:pt x="9620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6B72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6" name="Text 74"/>
          <p:cNvSpPr/>
          <p:nvPr/>
        </p:nvSpPr>
        <p:spPr>
          <a:xfrm>
            <a:off x="2087761" y="5543550"/>
            <a:ext cx="1162050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personal choices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6162675" y="5543550"/>
            <a:ext cx="5534025" cy="838200"/>
          </a:xfrm>
          <a:custGeom>
            <a:avLst/>
            <a:gdLst/>
            <a:ahLst/>
            <a:cxnLst/>
            <a:rect l="l" t="t" r="r" b="b"/>
            <a:pathLst>
              <a:path w="5534025" h="838200">
                <a:moveTo>
                  <a:pt x="19050" y="0"/>
                </a:moveTo>
                <a:lnTo>
                  <a:pt x="5495929" y="0"/>
                </a:lnTo>
                <a:cubicBezTo>
                  <a:pt x="5516969" y="0"/>
                  <a:pt x="5534025" y="17056"/>
                  <a:pt x="5534025" y="38096"/>
                </a:cubicBezTo>
                <a:lnTo>
                  <a:pt x="5534025" y="800104"/>
                </a:lnTo>
                <a:cubicBezTo>
                  <a:pt x="5534025" y="821144"/>
                  <a:pt x="5516969" y="838200"/>
                  <a:pt x="5495929" y="838200"/>
                </a:cubicBezTo>
                <a:lnTo>
                  <a:pt x="19050" y="838200"/>
                </a:lnTo>
                <a:cubicBezTo>
                  <a:pt x="8529" y="838200"/>
                  <a:pt x="0" y="829671"/>
                  <a:pt x="0" y="819150"/>
                </a:cubicBezTo>
                <a:lnTo>
                  <a:pt x="0" y="19050"/>
                </a:lnTo>
                <a:cubicBezTo>
                  <a:pt x="0" y="8536"/>
                  <a:pt x="8536" y="0"/>
                  <a:pt x="19050" y="0"/>
                </a:cubicBezTo>
                <a:close/>
              </a:path>
            </a:pathLst>
          </a:cu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8" name="Shape 76"/>
          <p:cNvSpPr/>
          <p:nvPr/>
        </p:nvSpPr>
        <p:spPr>
          <a:xfrm>
            <a:off x="6162675" y="5543550"/>
            <a:ext cx="19050" cy="838200"/>
          </a:xfrm>
          <a:custGeom>
            <a:avLst/>
            <a:gdLst/>
            <a:ahLst/>
            <a:cxnLst/>
            <a:rect l="l" t="t" r="r" b="b"/>
            <a:pathLst>
              <a:path w="19050" h="838200">
                <a:moveTo>
                  <a:pt x="19050" y="0"/>
                </a:moveTo>
                <a:lnTo>
                  <a:pt x="19050" y="0"/>
                </a:lnTo>
                <a:lnTo>
                  <a:pt x="19050" y="838200"/>
                </a:lnTo>
                <a:lnTo>
                  <a:pt x="19050" y="838200"/>
                </a:lnTo>
                <a:cubicBezTo>
                  <a:pt x="8536" y="838200"/>
                  <a:pt x="0" y="829664"/>
                  <a:pt x="0" y="819150"/>
                </a:cubicBezTo>
                <a:lnTo>
                  <a:pt x="0" y="19050"/>
                </a:lnTo>
                <a:cubicBezTo>
                  <a:pt x="0" y="8536"/>
                  <a:pt x="8536" y="0"/>
                  <a:pt x="19050" y="0"/>
                </a:cubicBezTo>
                <a:close/>
              </a:path>
            </a:pathLst>
          </a:custGeom>
          <a:solidFill>
            <a:srgbClr val="6B728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9" name="Text 77"/>
          <p:cNvSpPr/>
          <p:nvPr/>
        </p:nvSpPr>
        <p:spPr>
          <a:xfrm>
            <a:off x="6248400" y="5619750"/>
            <a:ext cx="54387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Example Comments:</a:t>
            </a:r>
            <a:endParaRPr lang="en-US" sz="1600" dirty="0"/>
          </a:p>
        </p:txBody>
      </p:sp>
      <p:sp>
        <p:nvSpPr>
          <p:cNvPr id="80" name="Text 78"/>
          <p:cNvSpPr/>
          <p:nvPr/>
        </p:nvSpPr>
        <p:spPr>
          <a:xfrm>
            <a:off x="6248400" y="5848350"/>
            <a:ext cx="54483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“So far as it doesn't harm anyone, why the need for such laws?"</a:t>
            </a:r>
            <a:endParaRPr lang="en-US" dirty="0"/>
          </a:p>
        </p:txBody>
      </p:sp>
      <p:sp>
        <p:nvSpPr>
          <p:cNvPr id="81" name="Text 79"/>
          <p:cNvSpPr/>
          <p:nvPr/>
        </p:nvSpPr>
        <p:spPr>
          <a:xfrm>
            <a:off x="6248400" y="6096000"/>
            <a:ext cx="54483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“There are more pressing issues in this country than debating sex toys."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6.0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400050"/>
            <a:ext cx="37242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Sentiment Analysis Results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838200"/>
            <a:ext cx="11430000" cy="1905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381000" y="933450"/>
            <a:ext cx="5657850" cy="2476500"/>
          </a:xfrm>
          <a:prstGeom prst="roundRect">
            <a:avLst>
              <a:gd name="adj" fmla="val 3077"/>
            </a:avLst>
          </a:prstGeom>
          <a:solidFill>
            <a:srgbClr val="F9FAFB"/>
          </a:solidFill>
          <a:ln/>
        </p:spPr>
      </p:sp>
      <p:sp>
        <p:nvSpPr>
          <p:cNvPr id="7" name="Text 5"/>
          <p:cNvSpPr/>
          <p:nvPr/>
        </p:nvSpPr>
        <p:spPr>
          <a:xfrm>
            <a:off x="452438" y="1047750"/>
            <a:ext cx="5514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Figure 4: Overall Sentiment Distribution</a:t>
            </a:r>
            <a:endParaRPr lang="en-US" dirty="0"/>
          </a:p>
        </p:txBody>
      </p:sp>
      <p:pic>
        <p:nvPicPr>
          <p:cNvPr id="8" name="Image 0" descr="https://kimi-img.moonshot.cn/pub/slides/26-05-08-05:22:48-d7ug5a31huihjq5fk5d0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5300" y="1390650"/>
            <a:ext cx="5429250" cy="1905000"/>
          </a:xfrm>
          <a:prstGeom prst="roundRect">
            <a:avLst>
              <a:gd name="adj" fmla="val 0"/>
            </a:avLst>
          </a:prstGeom>
        </p:spPr>
      </p:pic>
      <p:sp>
        <p:nvSpPr>
          <p:cNvPr id="9" name="Shape 6"/>
          <p:cNvSpPr/>
          <p:nvPr/>
        </p:nvSpPr>
        <p:spPr>
          <a:xfrm>
            <a:off x="381000" y="3524250"/>
            <a:ext cx="5657850" cy="2286000"/>
          </a:xfrm>
          <a:prstGeom prst="roundRect">
            <a:avLst>
              <a:gd name="adj" fmla="val 2581"/>
            </a:avLst>
          </a:prstGeom>
          <a:solidFill>
            <a:srgbClr val="8B0000"/>
          </a:solidFill>
          <a:ln/>
        </p:spPr>
      </p:sp>
      <p:sp>
        <p:nvSpPr>
          <p:cNvPr id="10" name="Text 7"/>
          <p:cNvSpPr/>
          <p:nvPr/>
        </p:nvSpPr>
        <p:spPr>
          <a:xfrm>
            <a:off x="495300" y="3638550"/>
            <a:ext cx="5514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Key Insight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495300" y="4114800"/>
            <a:ext cx="550545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The intensity of backlash demonstrates that the debate touched on deeply contested terrain where traditional norms are being actively challenged. The 10% progressive voices, while small, represent a significant shift in public discourse.</a:t>
            </a: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6153150" y="933450"/>
            <a:ext cx="5657850" cy="4933950"/>
          </a:xfrm>
          <a:prstGeom prst="roundRect">
            <a:avLst>
              <a:gd name="adj" fmla="val 1375"/>
            </a:avLst>
          </a:prstGeom>
          <a:solidFill>
            <a:srgbClr val="F9FAFB"/>
          </a:solidFill>
          <a:ln/>
        </p:spPr>
      </p:sp>
      <p:sp>
        <p:nvSpPr>
          <p:cNvPr id="13" name="Text 10"/>
          <p:cNvSpPr/>
          <p:nvPr/>
        </p:nvSpPr>
        <p:spPr>
          <a:xfrm>
            <a:off x="6267450" y="1047750"/>
            <a:ext cx="5514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Dominant Sentiment Categories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6286500" y="1390650"/>
            <a:ext cx="38100" cy="100965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15" name="Text 12"/>
          <p:cNvSpPr/>
          <p:nvPr/>
        </p:nvSpPr>
        <p:spPr>
          <a:xfrm>
            <a:off x="6419850" y="1409700"/>
            <a:ext cx="172974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0070C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Moral Outrage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1317486" y="1390650"/>
            <a:ext cx="381000" cy="2667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17" name="Text 14"/>
          <p:cNvSpPr/>
          <p:nvPr/>
        </p:nvSpPr>
        <p:spPr>
          <a:xfrm>
            <a:off x="11317486" y="1390650"/>
            <a:ext cx="4476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45%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6419850" y="1695450"/>
            <a:ext cx="53530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Expressions of disgust, religious condemnation, calls for punishment</a:t>
            </a:r>
            <a:endParaRPr lang="en-US" dirty="0"/>
          </a:p>
        </p:txBody>
      </p:sp>
      <p:sp>
        <p:nvSpPr>
          <p:cNvPr id="19" name="Text 16"/>
          <p:cNvSpPr/>
          <p:nvPr/>
        </p:nvSpPr>
        <p:spPr>
          <a:xfrm>
            <a:off x="6419850" y="1943100"/>
            <a:ext cx="5353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“This woman is a disgrace to Ghana. How can she promote such immorality in parliament?"</a:t>
            </a:r>
            <a:endParaRPr lang="en-US" sz="1350" dirty="0"/>
          </a:p>
        </p:txBody>
      </p:sp>
      <p:sp>
        <p:nvSpPr>
          <p:cNvPr id="20" name="Shape 17"/>
          <p:cNvSpPr/>
          <p:nvPr/>
        </p:nvSpPr>
        <p:spPr>
          <a:xfrm>
            <a:off x="6286500" y="2476500"/>
            <a:ext cx="38100" cy="1009650"/>
          </a:xfrm>
          <a:prstGeom prst="roundRect">
            <a:avLst>
              <a:gd name="adj" fmla="val 0"/>
            </a:avLst>
          </a:prstGeom>
          <a:solidFill>
            <a:srgbClr val="6B7280"/>
          </a:solidFill>
          <a:ln/>
        </p:spPr>
      </p:sp>
      <p:sp>
        <p:nvSpPr>
          <p:cNvPr id="21" name="Text 18"/>
          <p:cNvSpPr/>
          <p:nvPr/>
        </p:nvSpPr>
        <p:spPr>
          <a:xfrm>
            <a:off x="6419850" y="2495550"/>
            <a:ext cx="2288721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0070C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Ridicule and Mockery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Shape 19"/>
          <p:cNvSpPr/>
          <p:nvPr/>
        </p:nvSpPr>
        <p:spPr>
          <a:xfrm>
            <a:off x="11305877" y="2476500"/>
            <a:ext cx="390525" cy="266700"/>
          </a:xfrm>
          <a:prstGeom prst="roundRect">
            <a:avLst>
              <a:gd name="adj" fmla="val 0"/>
            </a:avLst>
          </a:prstGeom>
          <a:solidFill>
            <a:srgbClr val="6B7280"/>
          </a:solidFill>
          <a:ln/>
        </p:spPr>
      </p:sp>
      <p:sp>
        <p:nvSpPr>
          <p:cNvPr id="23" name="Text 20"/>
          <p:cNvSpPr/>
          <p:nvPr/>
        </p:nvSpPr>
        <p:spPr>
          <a:xfrm>
            <a:off x="11305877" y="2476500"/>
            <a:ext cx="457200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30%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419850" y="2781300"/>
            <a:ext cx="53530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Dismissive attitudes, personal attacks, sexualized insults</a:t>
            </a:r>
            <a:endParaRPr lang="en-US" dirty="0"/>
          </a:p>
        </p:txBody>
      </p:sp>
      <p:sp>
        <p:nvSpPr>
          <p:cNvPr id="25" name="Text 22"/>
          <p:cNvSpPr/>
          <p:nvPr/>
        </p:nvSpPr>
        <p:spPr>
          <a:xfrm>
            <a:off x="6419850" y="3028950"/>
            <a:ext cx="5353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“What are you going to use the sex toys for?" — Radio presenter questioning Ursula</a:t>
            </a:r>
            <a:endParaRPr lang="en-US" sz="1350" dirty="0"/>
          </a:p>
        </p:txBody>
      </p:sp>
      <p:sp>
        <p:nvSpPr>
          <p:cNvPr id="26" name="Shape 23"/>
          <p:cNvSpPr/>
          <p:nvPr/>
        </p:nvSpPr>
        <p:spPr>
          <a:xfrm>
            <a:off x="6286500" y="3562350"/>
            <a:ext cx="38100" cy="1009650"/>
          </a:xfrm>
          <a:prstGeom prst="roundRect">
            <a:avLst>
              <a:gd name="adj" fmla="val 0"/>
            </a:avLst>
          </a:prstGeom>
          <a:solidFill>
            <a:srgbClr val="1F2937"/>
          </a:solidFill>
          <a:ln/>
        </p:spPr>
      </p:sp>
      <p:sp>
        <p:nvSpPr>
          <p:cNvPr id="27" name="Text 24"/>
          <p:cNvSpPr/>
          <p:nvPr/>
        </p:nvSpPr>
        <p:spPr>
          <a:xfrm>
            <a:off x="6419850" y="3581400"/>
            <a:ext cx="2288721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0070C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Fear and Anxiety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Shape 25"/>
          <p:cNvSpPr/>
          <p:nvPr/>
        </p:nvSpPr>
        <p:spPr>
          <a:xfrm>
            <a:off x="11339364" y="3562350"/>
            <a:ext cx="361950" cy="266700"/>
          </a:xfrm>
          <a:prstGeom prst="roundRect">
            <a:avLst>
              <a:gd name="adj" fmla="val 0"/>
            </a:avLst>
          </a:prstGeom>
          <a:solidFill>
            <a:srgbClr val="1F2937"/>
          </a:solidFill>
          <a:ln/>
        </p:spPr>
      </p:sp>
      <p:sp>
        <p:nvSpPr>
          <p:cNvPr id="29" name="Text 26"/>
          <p:cNvSpPr/>
          <p:nvPr/>
        </p:nvSpPr>
        <p:spPr>
          <a:xfrm>
            <a:off x="11339364" y="3562350"/>
            <a:ext cx="42862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15%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6419850" y="3867150"/>
            <a:ext cx="53530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Concerns about moral decay, threats to family structures</a:t>
            </a:r>
            <a:endParaRPr lang="en-US" dirty="0"/>
          </a:p>
        </p:txBody>
      </p:sp>
      <p:sp>
        <p:nvSpPr>
          <p:cNvPr id="31" name="Text 28"/>
          <p:cNvSpPr/>
          <p:nvPr/>
        </p:nvSpPr>
        <p:spPr>
          <a:xfrm>
            <a:off x="6419850" y="4114800"/>
            <a:ext cx="5353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5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“If we don't stop this, our children will think this is normal. Ghana is losing its values."</a:t>
            </a:r>
            <a:endParaRPr lang="en-US" sz="1350" dirty="0"/>
          </a:p>
        </p:txBody>
      </p:sp>
      <p:sp>
        <p:nvSpPr>
          <p:cNvPr id="32" name="Shape 29"/>
          <p:cNvSpPr/>
          <p:nvPr/>
        </p:nvSpPr>
        <p:spPr>
          <a:xfrm>
            <a:off x="6286500" y="4648200"/>
            <a:ext cx="38100" cy="1009650"/>
          </a:xfrm>
          <a:prstGeom prst="roundRect">
            <a:avLst>
              <a:gd name="adj" fmla="val 0"/>
            </a:avLst>
          </a:prstGeom>
          <a:solidFill>
            <a:srgbClr val="9CA3AF"/>
          </a:solidFill>
          <a:ln/>
        </p:spPr>
      </p:sp>
      <p:sp>
        <p:nvSpPr>
          <p:cNvPr id="33" name="Text 30"/>
          <p:cNvSpPr/>
          <p:nvPr/>
        </p:nvSpPr>
        <p:spPr>
          <a:xfrm>
            <a:off x="6419849" y="4667250"/>
            <a:ext cx="228872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0070C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Supportive/Progressive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Shape 31"/>
          <p:cNvSpPr/>
          <p:nvPr/>
        </p:nvSpPr>
        <p:spPr>
          <a:xfrm>
            <a:off x="11314361" y="4648200"/>
            <a:ext cx="381000" cy="266700"/>
          </a:xfrm>
          <a:prstGeom prst="roundRect">
            <a:avLst>
              <a:gd name="adj" fmla="val 0"/>
            </a:avLst>
          </a:prstGeom>
          <a:solidFill>
            <a:srgbClr val="9CA3AF"/>
          </a:solidFill>
          <a:ln/>
        </p:spPr>
      </p:sp>
      <p:sp>
        <p:nvSpPr>
          <p:cNvPr id="35" name="Text 32"/>
          <p:cNvSpPr/>
          <p:nvPr/>
        </p:nvSpPr>
        <p:spPr>
          <a:xfrm>
            <a:off x="11314361" y="4648200"/>
            <a:ext cx="447675" cy="2667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10%</a:t>
            </a:r>
            <a:endParaRPr lang="en-US" sz="1600" dirty="0"/>
          </a:p>
        </p:txBody>
      </p:sp>
      <p:sp>
        <p:nvSpPr>
          <p:cNvPr id="36" name="Text 33"/>
          <p:cNvSpPr/>
          <p:nvPr/>
        </p:nvSpPr>
        <p:spPr>
          <a:xfrm>
            <a:off x="6419850" y="5012871"/>
            <a:ext cx="53530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Feminist advocacy, human rights arguments, calls for sexual autonomy.</a:t>
            </a:r>
            <a:endParaRPr lang="en-US" dirty="0"/>
          </a:p>
        </p:txBody>
      </p:sp>
      <p:sp>
        <p:nvSpPr>
          <p:cNvPr id="37" name="Text 34"/>
          <p:cNvSpPr/>
          <p:nvPr/>
        </p:nvSpPr>
        <p:spPr>
          <a:xfrm>
            <a:off x="6408986" y="5295900"/>
            <a:ext cx="5353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“Women have the right to pleasure too. This bill affects all of us, not just LGBTQ."</a:t>
            </a:r>
            <a:endParaRPr lang="en-US" sz="135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000" y="381000"/>
            <a:ext cx="381000" cy="3810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" name="Text 1"/>
          <p:cNvSpPr/>
          <p:nvPr/>
        </p:nvSpPr>
        <p:spPr>
          <a:xfrm>
            <a:off x="333375" y="381000"/>
            <a:ext cx="4762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7.0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876300" y="400050"/>
            <a:ext cx="35623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Key Themes &amp; Discussion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838200"/>
            <a:ext cx="11430000" cy="1905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6" name="Shape 4"/>
          <p:cNvSpPr/>
          <p:nvPr/>
        </p:nvSpPr>
        <p:spPr>
          <a:xfrm>
            <a:off x="400050" y="1009650"/>
            <a:ext cx="11410950" cy="2324100"/>
          </a:xfrm>
          <a:custGeom>
            <a:avLst/>
            <a:gdLst/>
            <a:ahLst/>
            <a:cxnLst/>
            <a:rect l="l" t="t" r="r" b="b"/>
            <a:pathLst>
              <a:path w="11410950" h="2324100">
                <a:moveTo>
                  <a:pt x="38100" y="0"/>
                </a:moveTo>
                <a:lnTo>
                  <a:pt x="11334750" y="0"/>
                </a:lnTo>
                <a:cubicBezTo>
                  <a:pt x="11376806" y="0"/>
                  <a:pt x="11410950" y="34144"/>
                  <a:pt x="11410950" y="76200"/>
                </a:cubicBezTo>
                <a:lnTo>
                  <a:pt x="11410950" y="2247900"/>
                </a:lnTo>
                <a:cubicBezTo>
                  <a:pt x="11410950" y="2289956"/>
                  <a:pt x="11376806" y="2324100"/>
                  <a:pt x="11334750" y="2324100"/>
                </a:cubicBezTo>
                <a:lnTo>
                  <a:pt x="38100" y="2324100"/>
                </a:lnTo>
                <a:cubicBezTo>
                  <a:pt x="17072" y="2324100"/>
                  <a:pt x="0" y="2307028"/>
                  <a:pt x="0" y="2286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7" name="Shape 5"/>
          <p:cNvSpPr/>
          <p:nvPr/>
        </p:nvSpPr>
        <p:spPr>
          <a:xfrm>
            <a:off x="400050" y="1009650"/>
            <a:ext cx="38100" cy="2324100"/>
          </a:xfrm>
          <a:custGeom>
            <a:avLst/>
            <a:gdLst/>
            <a:ahLst/>
            <a:cxnLst/>
            <a:rect l="l" t="t" r="r" b="b"/>
            <a:pathLst>
              <a:path w="38100" h="2324100">
                <a:moveTo>
                  <a:pt x="38100" y="0"/>
                </a:moveTo>
                <a:lnTo>
                  <a:pt x="38100" y="0"/>
                </a:lnTo>
                <a:lnTo>
                  <a:pt x="38100" y="2324100"/>
                </a:lnTo>
                <a:lnTo>
                  <a:pt x="38100" y="2324100"/>
                </a:lnTo>
                <a:cubicBezTo>
                  <a:pt x="17072" y="2324100"/>
                  <a:pt x="0" y="2307028"/>
                  <a:pt x="0" y="22860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8" name="Shape 6"/>
          <p:cNvSpPr/>
          <p:nvPr/>
        </p:nvSpPr>
        <p:spPr>
          <a:xfrm>
            <a:off x="571500" y="1162050"/>
            <a:ext cx="457200" cy="4572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9" name="Text 7"/>
          <p:cNvSpPr/>
          <p:nvPr/>
        </p:nvSpPr>
        <p:spPr>
          <a:xfrm>
            <a:off x="514350" y="1162050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81100" y="1162050"/>
            <a:ext cx="10572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70C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Sexist Undertones: Targeting Women's Sexual Autonomy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 9"/>
          <p:cNvSpPr/>
          <p:nvPr/>
        </p:nvSpPr>
        <p:spPr>
          <a:xfrm>
            <a:off x="1181100" y="1504950"/>
            <a:ext cx="10553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Beyond general resistance to non-normative sexualities, negative sentiments revealed </a:t>
            </a: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sexist undertones, targeting women 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who expressed or supported sexual autonomy. Women were labeled simply for acknowledging the right to sexual agency.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1181100" y="2114550"/>
            <a:ext cx="525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Derogatory Labels Applied</a:t>
            </a:r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1181100" y="2419350"/>
            <a:ext cx="714375" cy="2667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14" name="Text 12"/>
          <p:cNvSpPr/>
          <p:nvPr/>
        </p:nvSpPr>
        <p:spPr>
          <a:xfrm>
            <a:off x="1181100" y="2419350"/>
            <a:ext cx="78105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Immoral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1971973" y="2419350"/>
            <a:ext cx="685800" cy="2667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16" name="Text 14"/>
          <p:cNvSpPr/>
          <p:nvPr/>
        </p:nvSpPr>
        <p:spPr>
          <a:xfrm>
            <a:off x="1971973" y="2419350"/>
            <a:ext cx="75247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Deviant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2738140" y="2419350"/>
            <a:ext cx="695325" cy="2667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18" name="Text 16"/>
          <p:cNvSpPr/>
          <p:nvPr/>
        </p:nvSpPr>
        <p:spPr>
          <a:xfrm>
            <a:off x="2738140" y="2419350"/>
            <a:ext cx="7620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"Loose"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506242" y="2419350"/>
            <a:ext cx="619125" cy="2667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20" name="Text 18"/>
          <p:cNvSpPr/>
          <p:nvPr/>
        </p:nvSpPr>
        <p:spPr>
          <a:xfrm>
            <a:off x="3506242" y="2419350"/>
            <a:ext cx="6858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Freaky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197697" y="2419350"/>
            <a:ext cx="723900" cy="2667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22" name="Text 20"/>
          <p:cNvSpPr/>
          <p:nvPr/>
        </p:nvSpPr>
        <p:spPr>
          <a:xfrm>
            <a:off x="4197697" y="2419350"/>
            <a:ext cx="79057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Disgrace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477000" y="2114550"/>
            <a:ext cx="525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b="1" dirty="0">
                <a:solidFill>
                  <a:srgbClr val="8B000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Mechanisms of Control</a:t>
            </a:r>
            <a:endParaRPr lang="en-US" dirty="0"/>
          </a:p>
        </p:txBody>
      </p:sp>
      <p:sp>
        <p:nvSpPr>
          <p:cNvPr id="24" name="Text 22"/>
          <p:cNvSpPr/>
          <p:nvPr/>
        </p:nvSpPr>
        <p:spPr>
          <a:xfrm>
            <a:off x="6477000" y="2419350"/>
            <a:ext cx="525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 Limit women's bodily autonomy</a:t>
            </a: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6477000" y="2686050"/>
            <a:ext cx="525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 Deny women's right to pleasure</a:t>
            </a:r>
            <a:endParaRPr lang="en-US" dirty="0"/>
          </a:p>
        </p:txBody>
      </p:sp>
      <p:sp>
        <p:nvSpPr>
          <p:cNvPr id="26" name="Text 24"/>
          <p:cNvSpPr/>
          <p:nvPr/>
        </p:nvSpPr>
        <p:spPr>
          <a:xfrm>
            <a:off x="6477000" y="2952750"/>
            <a:ext cx="525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• Maintain male dominance in sexual decision-making</a:t>
            </a:r>
            <a:endParaRPr lang="en-US" dirty="0"/>
          </a:p>
        </p:txBody>
      </p:sp>
      <p:sp>
        <p:nvSpPr>
          <p:cNvPr id="27" name="Shape 25"/>
          <p:cNvSpPr/>
          <p:nvPr/>
        </p:nvSpPr>
        <p:spPr>
          <a:xfrm>
            <a:off x="400050" y="3486150"/>
            <a:ext cx="11410950" cy="2743200"/>
          </a:xfrm>
          <a:custGeom>
            <a:avLst/>
            <a:gdLst/>
            <a:ahLst/>
            <a:cxnLst/>
            <a:rect l="l" t="t" r="r" b="b"/>
            <a:pathLst>
              <a:path w="11410950" h="2743200">
                <a:moveTo>
                  <a:pt x="38100" y="0"/>
                </a:moveTo>
                <a:lnTo>
                  <a:pt x="11334750" y="0"/>
                </a:lnTo>
                <a:cubicBezTo>
                  <a:pt x="11376806" y="0"/>
                  <a:pt x="11410950" y="34144"/>
                  <a:pt x="11410950" y="76200"/>
                </a:cubicBezTo>
                <a:lnTo>
                  <a:pt x="11410950" y="2667000"/>
                </a:lnTo>
                <a:cubicBezTo>
                  <a:pt x="11410950" y="2709056"/>
                  <a:pt x="11376806" y="2743200"/>
                  <a:pt x="11334750" y="2743200"/>
                </a:cubicBezTo>
                <a:lnTo>
                  <a:pt x="38100" y="2743200"/>
                </a:lnTo>
                <a:cubicBezTo>
                  <a:pt x="17072" y="2743200"/>
                  <a:pt x="0" y="2726128"/>
                  <a:pt x="0" y="2705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  <a:ln/>
        </p:spPr>
      </p:sp>
      <p:sp>
        <p:nvSpPr>
          <p:cNvPr id="28" name="Shape 26"/>
          <p:cNvSpPr/>
          <p:nvPr/>
        </p:nvSpPr>
        <p:spPr>
          <a:xfrm>
            <a:off x="400050" y="3486150"/>
            <a:ext cx="38100" cy="2743200"/>
          </a:xfrm>
          <a:custGeom>
            <a:avLst/>
            <a:gdLst/>
            <a:ahLst/>
            <a:cxnLst/>
            <a:rect l="l" t="t" r="r" b="b"/>
            <a:pathLst>
              <a:path w="38100" h="2743200">
                <a:moveTo>
                  <a:pt x="38100" y="0"/>
                </a:moveTo>
                <a:lnTo>
                  <a:pt x="38100" y="0"/>
                </a:lnTo>
                <a:lnTo>
                  <a:pt x="38100" y="2743200"/>
                </a:lnTo>
                <a:lnTo>
                  <a:pt x="38100" y="2743200"/>
                </a:lnTo>
                <a:cubicBezTo>
                  <a:pt x="17072" y="2743200"/>
                  <a:pt x="0" y="2726128"/>
                  <a:pt x="0" y="2705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29" name="Shape 27"/>
          <p:cNvSpPr/>
          <p:nvPr/>
        </p:nvSpPr>
        <p:spPr>
          <a:xfrm>
            <a:off x="571500" y="3638550"/>
            <a:ext cx="457200" cy="457200"/>
          </a:xfrm>
          <a:prstGeom prst="roundRect">
            <a:avLst>
              <a:gd name="adj" fmla="val 0"/>
            </a:avLst>
          </a:prstGeom>
          <a:solidFill>
            <a:srgbClr val="8B0000"/>
          </a:solidFill>
          <a:ln/>
        </p:spPr>
      </p:sp>
      <p:sp>
        <p:nvSpPr>
          <p:cNvPr id="30" name="Text 28"/>
          <p:cNvSpPr/>
          <p:nvPr/>
        </p:nvSpPr>
        <p:spPr>
          <a:xfrm>
            <a:off x="514350" y="3638550"/>
            <a:ext cx="57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2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181100" y="3638550"/>
            <a:ext cx="105727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0070C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Sex Toys as Symbolic Threats to Heteronormative Order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32" name="Text 30"/>
          <p:cNvSpPr/>
          <p:nvPr/>
        </p:nvSpPr>
        <p:spPr>
          <a:xfrm>
            <a:off x="1181100" y="3981450"/>
            <a:ext cx="10553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Sex toys were </a:t>
            </a: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not viewed as legitimate pleasure-enhancing tools</a:t>
            </a:r>
            <a:r>
              <a:rPr lang="en-US" sz="1400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 but as symbolic threats to the socially and religiously prescribed heteronormative order. Their connection to alternative sexual practices elicits strong resistance rooted in:</a:t>
            </a:r>
            <a:endParaRPr lang="en-US" dirty="0"/>
          </a:p>
        </p:txBody>
      </p:sp>
      <p:sp>
        <p:nvSpPr>
          <p:cNvPr id="33" name="Shape 31"/>
          <p:cNvSpPr/>
          <p:nvPr/>
        </p:nvSpPr>
        <p:spPr>
          <a:xfrm>
            <a:off x="1181100" y="4591050"/>
            <a:ext cx="3419475" cy="148590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</p:spPr>
      </p:sp>
      <p:sp>
        <p:nvSpPr>
          <p:cNvPr id="34" name="Shape 32"/>
          <p:cNvSpPr/>
          <p:nvPr/>
        </p:nvSpPr>
        <p:spPr>
          <a:xfrm>
            <a:off x="2746325" y="47053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214313" y="-28575"/>
                </a:moveTo>
                <a:cubicBezTo>
                  <a:pt x="206410" y="-28575"/>
                  <a:pt x="200025" y="-22190"/>
                  <a:pt x="200025" y="-14287"/>
                </a:cubicBezTo>
                <a:cubicBezTo>
                  <a:pt x="200025" y="-6385"/>
                  <a:pt x="206410" y="0"/>
                  <a:pt x="214313" y="0"/>
                </a:cubicBezTo>
                <a:lnTo>
                  <a:pt x="236949" y="0"/>
                </a:lnTo>
                <a:lnTo>
                  <a:pt x="211634" y="25316"/>
                </a:lnTo>
                <a:cubicBezTo>
                  <a:pt x="199891" y="18306"/>
                  <a:pt x="186139" y="14288"/>
                  <a:pt x="171450" y="14288"/>
                </a:cubicBezTo>
                <a:cubicBezTo>
                  <a:pt x="155644" y="14288"/>
                  <a:pt x="140910" y="18976"/>
                  <a:pt x="128588" y="27012"/>
                </a:cubicBezTo>
                <a:cubicBezTo>
                  <a:pt x="116265" y="18976"/>
                  <a:pt x="101531" y="14288"/>
                  <a:pt x="85725" y="14288"/>
                </a:cubicBezTo>
                <a:cubicBezTo>
                  <a:pt x="42327" y="14288"/>
                  <a:pt x="7144" y="49470"/>
                  <a:pt x="7144" y="92869"/>
                </a:cubicBezTo>
                <a:cubicBezTo>
                  <a:pt x="7144" y="131400"/>
                  <a:pt x="34870" y="163458"/>
                  <a:pt x="71438" y="170155"/>
                </a:cubicBezTo>
                <a:lnTo>
                  <a:pt x="71438" y="185738"/>
                </a:lnTo>
                <a:lnTo>
                  <a:pt x="57150" y="185738"/>
                </a:lnTo>
                <a:cubicBezTo>
                  <a:pt x="49247" y="185738"/>
                  <a:pt x="42863" y="192122"/>
                  <a:pt x="42863" y="200025"/>
                </a:cubicBezTo>
                <a:cubicBezTo>
                  <a:pt x="42863" y="207928"/>
                  <a:pt x="49247" y="214313"/>
                  <a:pt x="57150" y="214313"/>
                </a:cubicBezTo>
                <a:lnTo>
                  <a:pt x="71438" y="214313"/>
                </a:lnTo>
                <a:lnTo>
                  <a:pt x="71438" y="228600"/>
                </a:lnTo>
                <a:cubicBezTo>
                  <a:pt x="71438" y="236503"/>
                  <a:pt x="77822" y="242888"/>
                  <a:pt x="85725" y="242888"/>
                </a:cubicBezTo>
                <a:cubicBezTo>
                  <a:pt x="93628" y="242888"/>
                  <a:pt x="100013" y="236503"/>
                  <a:pt x="100013" y="228600"/>
                </a:cubicBezTo>
                <a:lnTo>
                  <a:pt x="100013" y="214313"/>
                </a:lnTo>
                <a:lnTo>
                  <a:pt x="114300" y="214313"/>
                </a:lnTo>
                <a:cubicBezTo>
                  <a:pt x="122203" y="214313"/>
                  <a:pt x="128588" y="207928"/>
                  <a:pt x="128588" y="200025"/>
                </a:cubicBezTo>
                <a:cubicBezTo>
                  <a:pt x="128588" y="192122"/>
                  <a:pt x="122203" y="185738"/>
                  <a:pt x="114300" y="185738"/>
                </a:cubicBezTo>
                <a:lnTo>
                  <a:pt x="100013" y="185738"/>
                </a:lnTo>
                <a:lnTo>
                  <a:pt x="100013" y="170155"/>
                </a:lnTo>
                <a:cubicBezTo>
                  <a:pt x="110416" y="168235"/>
                  <a:pt x="120060" y="164306"/>
                  <a:pt x="128588" y="158725"/>
                </a:cubicBezTo>
                <a:cubicBezTo>
                  <a:pt x="140910" y="166762"/>
                  <a:pt x="155644" y="171450"/>
                  <a:pt x="171450" y="171450"/>
                </a:cubicBezTo>
                <a:cubicBezTo>
                  <a:pt x="214848" y="171450"/>
                  <a:pt x="250031" y="136267"/>
                  <a:pt x="250031" y="92869"/>
                </a:cubicBezTo>
                <a:cubicBezTo>
                  <a:pt x="250031" y="74518"/>
                  <a:pt x="243736" y="57596"/>
                  <a:pt x="233154" y="44202"/>
                </a:cubicBezTo>
                <a:lnTo>
                  <a:pt x="257175" y="20226"/>
                </a:lnTo>
                <a:lnTo>
                  <a:pt x="257175" y="42863"/>
                </a:lnTo>
                <a:cubicBezTo>
                  <a:pt x="257175" y="50765"/>
                  <a:pt x="263560" y="57150"/>
                  <a:pt x="271463" y="57150"/>
                </a:cubicBezTo>
                <a:cubicBezTo>
                  <a:pt x="279365" y="57150"/>
                  <a:pt x="285750" y="50765"/>
                  <a:pt x="285750" y="42863"/>
                </a:cubicBezTo>
                <a:lnTo>
                  <a:pt x="285750" y="-14287"/>
                </a:lnTo>
                <a:cubicBezTo>
                  <a:pt x="285750" y="-22190"/>
                  <a:pt x="279365" y="-28575"/>
                  <a:pt x="271463" y="-28575"/>
                </a:cubicBezTo>
                <a:lnTo>
                  <a:pt x="214313" y="-28575"/>
                </a:lnTo>
                <a:close/>
                <a:moveTo>
                  <a:pt x="150019" y="138053"/>
                </a:moveTo>
                <a:cubicBezTo>
                  <a:pt x="159038" y="125284"/>
                  <a:pt x="164306" y="109701"/>
                  <a:pt x="164306" y="92869"/>
                </a:cubicBezTo>
                <a:cubicBezTo>
                  <a:pt x="164306" y="76036"/>
                  <a:pt x="159038" y="60454"/>
                  <a:pt x="150019" y="47685"/>
                </a:cubicBezTo>
                <a:cubicBezTo>
                  <a:pt x="156537" y="44604"/>
                  <a:pt x="163770" y="42863"/>
                  <a:pt x="171450" y="42863"/>
                </a:cubicBezTo>
                <a:cubicBezTo>
                  <a:pt x="199087" y="42863"/>
                  <a:pt x="221456" y="65231"/>
                  <a:pt x="221456" y="92869"/>
                </a:cubicBezTo>
                <a:cubicBezTo>
                  <a:pt x="221456" y="120506"/>
                  <a:pt x="199087" y="142875"/>
                  <a:pt x="171450" y="142875"/>
                </a:cubicBezTo>
                <a:cubicBezTo>
                  <a:pt x="163770" y="142875"/>
                  <a:pt x="156493" y="141134"/>
                  <a:pt x="150019" y="138053"/>
                </a:cubicBezTo>
                <a:close/>
                <a:moveTo>
                  <a:pt x="128588" y="67107"/>
                </a:moveTo>
                <a:cubicBezTo>
                  <a:pt x="133142" y="74652"/>
                  <a:pt x="135731" y="83448"/>
                  <a:pt x="135731" y="92869"/>
                </a:cubicBezTo>
                <a:cubicBezTo>
                  <a:pt x="135731" y="102290"/>
                  <a:pt x="133142" y="111130"/>
                  <a:pt x="128588" y="118631"/>
                </a:cubicBezTo>
                <a:cubicBezTo>
                  <a:pt x="124033" y="111085"/>
                  <a:pt x="121444" y="102290"/>
                  <a:pt x="121444" y="92869"/>
                </a:cubicBezTo>
                <a:cubicBezTo>
                  <a:pt x="121444" y="83448"/>
                  <a:pt x="124033" y="74608"/>
                  <a:pt x="128588" y="67107"/>
                </a:cubicBezTo>
                <a:close/>
                <a:moveTo>
                  <a:pt x="107156" y="47685"/>
                </a:moveTo>
                <a:cubicBezTo>
                  <a:pt x="98137" y="60454"/>
                  <a:pt x="92869" y="76036"/>
                  <a:pt x="92869" y="92869"/>
                </a:cubicBezTo>
                <a:cubicBezTo>
                  <a:pt x="92869" y="109701"/>
                  <a:pt x="98137" y="125284"/>
                  <a:pt x="107156" y="138053"/>
                </a:cubicBezTo>
                <a:cubicBezTo>
                  <a:pt x="100682" y="141134"/>
                  <a:pt x="93405" y="142875"/>
                  <a:pt x="85725" y="142875"/>
                </a:cubicBezTo>
                <a:cubicBezTo>
                  <a:pt x="58088" y="142875"/>
                  <a:pt x="35719" y="120506"/>
                  <a:pt x="35719" y="92869"/>
                </a:cubicBezTo>
                <a:cubicBezTo>
                  <a:pt x="35719" y="65231"/>
                  <a:pt x="58088" y="42863"/>
                  <a:pt x="85725" y="42863"/>
                </a:cubicBezTo>
                <a:cubicBezTo>
                  <a:pt x="93405" y="42863"/>
                  <a:pt x="100682" y="44604"/>
                  <a:pt x="107156" y="47685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5" name="Text 33"/>
          <p:cNvSpPr/>
          <p:nvPr/>
        </p:nvSpPr>
        <p:spPr>
          <a:xfrm>
            <a:off x="1257300" y="5010150"/>
            <a:ext cx="3267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Entrenched Gender Norms</a:t>
            </a:r>
            <a:endParaRPr lang="en-US" dirty="0"/>
          </a:p>
        </p:txBody>
      </p:sp>
      <p:sp>
        <p:nvSpPr>
          <p:cNvPr id="36" name="Text 34"/>
          <p:cNvSpPr/>
          <p:nvPr/>
        </p:nvSpPr>
        <p:spPr>
          <a:xfrm>
            <a:off x="1257300" y="5276850"/>
            <a:ext cx="3267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Reproduction as primary purpose; male-dominated intimacy</a:t>
            </a:r>
            <a:endParaRPr lang="en-US" dirty="0"/>
          </a:p>
        </p:txBody>
      </p:sp>
      <p:sp>
        <p:nvSpPr>
          <p:cNvPr id="37" name="Shape 35"/>
          <p:cNvSpPr/>
          <p:nvPr/>
        </p:nvSpPr>
        <p:spPr>
          <a:xfrm>
            <a:off x="4711601" y="4591050"/>
            <a:ext cx="3419475" cy="148590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</p:spPr>
      </p:sp>
      <p:sp>
        <p:nvSpPr>
          <p:cNvPr id="38" name="Shape 36"/>
          <p:cNvSpPr/>
          <p:nvPr/>
        </p:nvSpPr>
        <p:spPr>
          <a:xfrm>
            <a:off x="6319689" y="47053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71450" y="228600"/>
                </a:moveTo>
                <a:lnTo>
                  <a:pt x="42863" y="228600"/>
                </a:lnTo>
                <a:cubicBezTo>
                  <a:pt x="19199" y="228600"/>
                  <a:pt x="0" y="209401"/>
                  <a:pt x="0" y="185738"/>
                </a:cubicBezTo>
                <a:lnTo>
                  <a:pt x="0" y="42863"/>
                </a:lnTo>
                <a:cubicBezTo>
                  <a:pt x="0" y="19199"/>
                  <a:pt x="19199" y="0"/>
                  <a:pt x="42863" y="0"/>
                </a:cubicBezTo>
                <a:lnTo>
                  <a:pt x="178594" y="0"/>
                </a:lnTo>
                <a:cubicBezTo>
                  <a:pt x="190426" y="0"/>
                  <a:pt x="200025" y="9599"/>
                  <a:pt x="200025" y="21431"/>
                </a:cubicBezTo>
                <a:lnTo>
                  <a:pt x="200025" y="150019"/>
                </a:lnTo>
                <a:cubicBezTo>
                  <a:pt x="200025" y="159350"/>
                  <a:pt x="194042" y="167298"/>
                  <a:pt x="185738" y="170244"/>
                </a:cubicBezTo>
                <a:lnTo>
                  <a:pt x="185738" y="200025"/>
                </a:lnTo>
                <a:cubicBezTo>
                  <a:pt x="193640" y="200025"/>
                  <a:pt x="200025" y="206410"/>
                  <a:pt x="200025" y="214313"/>
                </a:cubicBezTo>
                <a:cubicBezTo>
                  <a:pt x="200025" y="222215"/>
                  <a:pt x="193640" y="228600"/>
                  <a:pt x="185738" y="228600"/>
                </a:cubicBezTo>
                <a:lnTo>
                  <a:pt x="171450" y="228600"/>
                </a:lnTo>
                <a:close/>
                <a:moveTo>
                  <a:pt x="42863" y="171450"/>
                </a:moveTo>
                <a:cubicBezTo>
                  <a:pt x="34960" y="171450"/>
                  <a:pt x="28575" y="177835"/>
                  <a:pt x="28575" y="185738"/>
                </a:cubicBezTo>
                <a:cubicBezTo>
                  <a:pt x="28575" y="193640"/>
                  <a:pt x="34960" y="200025"/>
                  <a:pt x="42863" y="200025"/>
                </a:cubicBezTo>
                <a:lnTo>
                  <a:pt x="157163" y="200025"/>
                </a:lnTo>
                <a:lnTo>
                  <a:pt x="157163" y="171450"/>
                </a:lnTo>
                <a:lnTo>
                  <a:pt x="42863" y="171450"/>
                </a:lnTo>
                <a:close/>
                <a:moveTo>
                  <a:pt x="57150" y="67866"/>
                </a:moveTo>
                <a:cubicBezTo>
                  <a:pt x="57150" y="73804"/>
                  <a:pt x="61927" y="78581"/>
                  <a:pt x="67866" y="78581"/>
                </a:cubicBezTo>
                <a:lnTo>
                  <a:pt x="146447" y="78581"/>
                </a:lnTo>
                <a:cubicBezTo>
                  <a:pt x="152385" y="78581"/>
                  <a:pt x="157163" y="73804"/>
                  <a:pt x="157163" y="67866"/>
                </a:cubicBezTo>
                <a:cubicBezTo>
                  <a:pt x="157163" y="61927"/>
                  <a:pt x="152385" y="57150"/>
                  <a:pt x="146447" y="57150"/>
                </a:cubicBezTo>
                <a:lnTo>
                  <a:pt x="67866" y="57150"/>
                </a:lnTo>
                <a:cubicBezTo>
                  <a:pt x="61927" y="57150"/>
                  <a:pt x="57150" y="61927"/>
                  <a:pt x="57150" y="67866"/>
                </a:cubicBezTo>
                <a:close/>
                <a:moveTo>
                  <a:pt x="67866" y="100013"/>
                </a:moveTo>
                <a:cubicBezTo>
                  <a:pt x="61927" y="100013"/>
                  <a:pt x="57150" y="104790"/>
                  <a:pt x="57150" y="110728"/>
                </a:cubicBezTo>
                <a:cubicBezTo>
                  <a:pt x="57150" y="116666"/>
                  <a:pt x="61927" y="121444"/>
                  <a:pt x="67866" y="121444"/>
                </a:cubicBezTo>
                <a:lnTo>
                  <a:pt x="146447" y="121444"/>
                </a:lnTo>
                <a:cubicBezTo>
                  <a:pt x="152385" y="121444"/>
                  <a:pt x="157163" y="116666"/>
                  <a:pt x="157163" y="110728"/>
                </a:cubicBezTo>
                <a:cubicBezTo>
                  <a:pt x="157163" y="104790"/>
                  <a:pt x="152385" y="100013"/>
                  <a:pt x="146447" y="100013"/>
                </a:cubicBezTo>
                <a:lnTo>
                  <a:pt x="67866" y="100013"/>
                </a:ln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39" name="Text 37"/>
          <p:cNvSpPr/>
          <p:nvPr/>
        </p:nvSpPr>
        <p:spPr>
          <a:xfrm>
            <a:off x="4787801" y="5010150"/>
            <a:ext cx="3267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Conservative Religious Teachings</a:t>
            </a:r>
            <a:endParaRPr lang="en-US" dirty="0"/>
          </a:p>
        </p:txBody>
      </p:sp>
      <p:sp>
        <p:nvSpPr>
          <p:cNvPr id="40" name="Text 38"/>
          <p:cNvSpPr/>
          <p:nvPr/>
        </p:nvSpPr>
        <p:spPr>
          <a:xfrm>
            <a:off x="4787801" y="5276850"/>
            <a:ext cx="32670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Christianity and Islam uphold conservative views condemning non-heteronormative sexualities</a:t>
            </a:r>
            <a:endParaRPr lang="en-US" dirty="0"/>
          </a:p>
        </p:txBody>
      </p:sp>
      <p:sp>
        <p:nvSpPr>
          <p:cNvPr id="41" name="Shape 39"/>
          <p:cNvSpPr/>
          <p:nvPr/>
        </p:nvSpPr>
        <p:spPr>
          <a:xfrm>
            <a:off x="8242250" y="4591050"/>
            <a:ext cx="3419475" cy="1485900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/>
        </p:spPr>
      </p:sp>
      <p:sp>
        <p:nvSpPr>
          <p:cNvPr id="42" name="Shape 40"/>
          <p:cNvSpPr/>
          <p:nvPr/>
        </p:nvSpPr>
        <p:spPr>
          <a:xfrm>
            <a:off x="9807476" y="47053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71450" y="14288"/>
                </a:moveTo>
                <a:lnTo>
                  <a:pt x="228600" y="14288"/>
                </a:lnTo>
                <a:cubicBezTo>
                  <a:pt x="236503" y="14288"/>
                  <a:pt x="242888" y="20672"/>
                  <a:pt x="242888" y="28575"/>
                </a:cubicBezTo>
                <a:cubicBezTo>
                  <a:pt x="242888" y="36478"/>
                  <a:pt x="236503" y="42863"/>
                  <a:pt x="228600" y="42863"/>
                </a:cubicBezTo>
                <a:lnTo>
                  <a:pt x="177879" y="42863"/>
                </a:lnTo>
                <a:cubicBezTo>
                  <a:pt x="175558" y="54382"/>
                  <a:pt x="167655" y="63892"/>
                  <a:pt x="157163" y="68446"/>
                </a:cubicBezTo>
                <a:lnTo>
                  <a:pt x="157163" y="200025"/>
                </a:lnTo>
                <a:lnTo>
                  <a:pt x="228600" y="200025"/>
                </a:lnTo>
                <a:cubicBezTo>
                  <a:pt x="236503" y="200025"/>
                  <a:pt x="242888" y="206410"/>
                  <a:pt x="242888" y="214313"/>
                </a:cubicBezTo>
                <a:cubicBezTo>
                  <a:pt x="242888" y="222215"/>
                  <a:pt x="236503" y="228600"/>
                  <a:pt x="228600" y="228600"/>
                </a:cubicBezTo>
                <a:lnTo>
                  <a:pt x="57150" y="228600"/>
                </a:lnTo>
                <a:cubicBezTo>
                  <a:pt x="49247" y="228600"/>
                  <a:pt x="42863" y="222215"/>
                  <a:pt x="42863" y="214313"/>
                </a:cubicBezTo>
                <a:cubicBezTo>
                  <a:pt x="42863" y="206410"/>
                  <a:pt x="49247" y="200025"/>
                  <a:pt x="57150" y="200025"/>
                </a:cubicBezTo>
                <a:lnTo>
                  <a:pt x="128588" y="200025"/>
                </a:lnTo>
                <a:lnTo>
                  <a:pt x="128588" y="68446"/>
                </a:lnTo>
                <a:cubicBezTo>
                  <a:pt x="118095" y="63847"/>
                  <a:pt x="110192" y="54337"/>
                  <a:pt x="107871" y="42863"/>
                </a:cubicBezTo>
                <a:lnTo>
                  <a:pt x="57150" y="42863"/>
                </a:lnTo>
                <a:cubicBezTo>
                  <a:pt x="49247" y="42863"/>
                  <a:pt x="42863" y="36478"/>
                  <a:pt x="42863" y="28575"/>
                </a:cubicBezTo>
                <a:cubicBezTo>
                  <a:pt x="42863" y="20672"/>
                  <a:pt x="49247" y="14288"/>
                  <a:pt x="57150" y="14288"/>
                </a:cubicBezTo>
                <a:lnTo>
                  <a:pt x="114300" y="14288"/>
                </a:lnTo>
                <a:cubicBezTo>
                  <a:pt x="120819" y="5626"/>
                  <a:pt x="131177" y="0"/>
                  <a:pt x="142875" y="0"/>
                </a:cubicBezTo>
                <a:cubicBezTo>
                  <a:pt x="154573" y="0"/>
                  <a:pt x="164931" y="5626"/>
                  <a:pt x="171450" y="14288"/>
                </a:cubicBezTo>
                <a:close/>
                <a:moveTo>
                  <a:pt x="196275" y="142875"/>
                </a:moveTo>
                <a:lnTo>
                  <a:pt x="260925" y="142875"/>
                </a:lnTo>
                <a:lnTo>
                  <a:pt x="228600" y="87422"/>
                </a:lnTo>
                <a:lnTo>
                  <a:pt x="196275" y="142875"/>
                </a:lnTo>
                <a:close/>
                <a:moveTo>
                  <a:pt x="228600" y="185738"/>
                </a:moveTo>
                <a:cubicBezTo>
                  <a:pt x="200516" y="185738"/>
                  <a:pt x="177165" y="170557"/>
                  <a:pt x="172343" y="150510"/>
                </a:cubicBezTo>
                <a:cubicBezTo>
                  <a:pt x="171182" y="145599"/>
                  <a:pt x="172789" y="140553"/>
                  <a:pt x="175334" y="136178"/>
                </a:cubicBezTo>
                <a:lnTo>
                  <a:pt x="217840" y="63311"/>
                </a:lnTo>
                <a:cubicBezTo>
                  <a:pt x="220072" y="59472"/>
                  <a:pt x="224180" y="57150"/>
                  <a:pt x="228600" y="57150"/>
                </a:cubicBezTo>
                <a:cubicBezTo>
                  <a:pt x="233020" y="57150"/>
                  <a:pt x="237128" y="59516"/>
                  <a:pt x="239360" y="63311"/>
                </a:cubicBezTo>
                <a:lnTo>
                  <a:pt x="281866" y="136178"/>
                </a:lnTo>
                <a:cubicBezTo>
                  <a:pt x="284411" y="140553"/>
                  <a:pt x="286018" y="145599"/>
                  <a:pt x="284857" y="150510"/>
                </a:cubicBezTo>
                <a:cubicBezTo>
                  <a:pt x="280035" y="170512"/>
                  <a:pt x="256684" y="185738"/>
                  <a:pt x="228600" y="185738"/>
                </a:cubicBezTo>
                <a:close/>
                <a:moveTo>
                  <a:pt x="56614" y="87422"/>
                </a:moveTo>
                <a:lnTo>
                  <a:pt x="24289" y="142875"/>
                </a:lnTo>
                <a:lnTo>
                  <a:pt x="88984" y="142875"/>
                </a:lnTo>
                <a:lnTo>
                  <a:pt x="56614" y="87422"/>
                </a:lnTo>
                <a:close/>
                <a:moveTo>
                  <a:pt x="402" y="150510"/>
                </a:moveTo>
                <a:cubicBezTo>
                  <a:pt x="-759" y="145599"/>
                  <a:pt x="848" y="140553"/>
                  <a:pt x="3393" y="136178"/>
                </a:cubicBezTo>
                <a:lnTo>
                  <a:pt x="45899" y="63311"/>
                </a:lnTo>
                <a:cubicBezTo>
                  <a:pt x="48131" y="59472"/>
                  <a:pt x="52239" y="57150"/>
                  <a:pt x="56659" y="57150"/>
                </a:cubicBezTo>
                <a:cubicBezTo>
                  <a:pt x="61079" y="57150"/>
                  <a:pt x="65187" y="59516"/>
                  <a:pt x="67419" y="63311"/>
                </a:cubicBezTo>
                <a:lnTo>
                  <a:pt x="109924" y="136178"/>
                </a:lnTo>
                <a:cubicBezTo>
                  <a:pt x="112469" y="140553"/>
                  <a:pt x="114077" y="145599"/>
                  <a:pt x="112916" y="150510"/>
                </a:cubicBezTo>
                <a:cubicBezTo>
                  <a:pt x="108094" y="170512"/>
                  <a:pt x="84743" y="185738"/>
                  <a:pt x="56659" y="185738"/>
                </a:cubicBezTo>
                <a:cubicBezTo>
                  <a:pt x="28575" y="185738"/>
                  <a:pt x="5224" y="170557"/>
                  <a:pt x="402" y="150510"/>
                </a:cubicBezTo>
                <a:close/>
              </a:path>
            </a:pathLst>
          </a:custGeom>
          <a:solidFill>
            <a:srgbClr val="8B0000"/>
          </a:solidFill>
          <a:ln/>
        </p:spPr>
      </p:sp>
      <p:sp>
        <p:nvSpPr>
          <p:cNvPr id="43" name="Text 41"/>
          <p:cNvSpPr/>
          <p:nvPr/>
        </p:nvSpPr>
        <p:spPr>
          <a:xfrm>
            <a:off x="8318450" y="5010150"/>
            <a:ext cx="3267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400" b="1" dirty="0">
                <a:solidFill>
                  <a:srgbClr val="1F2937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Moral Expectations</a:t>
            </a:r>
            <a:endParaRPr lang="en-US" dirty="0"/>
          </a:p>
        </p:txBody>
      </p:sp>
      <p:sp>
        <p:nvSpPr>
          <p:cNvPr id="44" name="Text 42"/>
          <p:cNvSpPr/>
          <p:nvPr/>
        </p:nvSpPr>
        <p:spPr>
          <a:xfrm>
            <a:off x="8318450" y="5276850"/>
            <a:ext cx="3267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400" dirty="0">
                <a:solidFill>
                  <a:srgbClr val="6B7280"/>
                </a:solidFill>
                <a:latin typeface="Sorts Mill Goudy" pitchFamily="34" charset="0"/>
                <a:ea typeface="Sorts Mill Goudy" pitchFamily="34" charset="-122"/>
                <a:cs typeface="Sorts Mill Goudy" pitchFamily="34" charset="-120"/>
              </a:rPr>
              <a:t>Sexual expressions outside reproduction framed as immoral or unnatural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5718</TotalTime>
  <Words>1772</Words>
  <Application>Microsoft Macintosh PowerPoint</Application>
  <PresentationFormat>Widescreen</PresentationFormat>
  <Paragraphs>238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Avenir Next Ultra Light</vt:lpstr>
      <vt:lpstr>Arial</vt:lpstr>
      <vt:lpstr>Sorts Mill Goudy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"Lesbian!" "Freaky!" "Disgrace!" Analysis of Social Media Comments on Sex Toy Legislation in Ghana</dc:title>
  <dc:subject>"Lesbian!" "Freaky!" "Disgrace!" Analysis of Social Media Comments on Sex Toy Legislation in Ghana</dc:subject>
  <dc:creator>Kimi</dc:creator>
  <cp:lastModifiedBy>anthony senanu</cp:lastModifiedBy>
  <cp:revision>8</cp:revision>
  <dcterms:created xsi:type="dcterms:W3CDTF">2026-04-03T23:47:34Z</dcterms:created>
  <dcterms:modified xsi:type="dcterms:W3CDTF">2026-05-08T07:16:18Z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{"Label":"\"Lesbian!\" \"Freaky!\" \"Disgrace!\" Analysis of Social Media Comments on Sex Toy Legislation in Ghana","ContentProducer":"001191110108MACG2KBH8F10000","ProduceID":"19d55b5c-57e2-8317-8000-0000204d9d6b","ReservedCode1":"","ContentPropagator":"001191110108MACG2KBH8F20000","PropagateID":"19d55b5c-57e2-8317-8000-0000204d9d6b","ReservedCode2":""}</vt:lpwstr>
  </property>
</Properties>
</file>