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9906000" cy="6858000" type="A4"/>
  <p:notesSz cx="6797675" cy="98726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>
          <p15:clr>
            <a:srgbClr val="A4A3A4"/>
          </p15:clr>
        </p15:guide>
        <p15:guide id="2" pos="1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DDDDD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50" autoAdjust="0"/>
    <p:restoredTop sz="94498" autoAdjust="0"/>
  </p:normalViewPr>
  <p:slideViewPr>
    <p:cSldViewPr showGuides="1">
      <p:cViewPr varScale="1">
        <p:scale>
          <a:sx n="104" d="100"/>
          <a:sy n="104" d="100"/>
        </p:scale>
        <p:origin x="2004" y="114"/>
      </p:cViewPr>
      <p:guideLst>
        <p:guide orient="horz" pos="164"/>
        <p:guide pos="172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64" tIns="46782" rIns="93564" bIns="46782" numCol="1" anchor="t" anchorCtr="0" compatLnSpc="1">
            <a:prstTxWarp prst="textNoShape">
              <a:avLst/>
            </a:prstTxWarp>
          </a:bodyPr>
          <a:lstStyle>
            <a:lvl1pPr defTabSz="937060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14" y="0"/>
            <a:ext cx="2945862" cy="49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64" tIns="46782" rIns="93564" bIns="46782" numCol="1" anchor="t" anchorCtr="0" compatLnSpc="1">
            <a:prstTxWarp prst="textNoShape">
              <a:avLst/>
            </a:prstTxWarp>
          </a:bodyPr>
          <a:lstStyle>
            <a:lvl1pPr algn="r" defTabSz="937060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034"/>
            <a:ext cx="2945862" cy="49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64" tIns="46782" rIns="93564" bIns="46782" numCol="1" anchor="b" anchorCtr="0" compatLnSpc="1">
            <a:prstTxWarp prst="textNoShape">
              <a:avLst/>
            </a:prstTxWarp>
          </a:bodyPr>
          <a:lstStyle>
            <a:lvl1pPr defTabSz="937060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14" y="9378034"/>
            <a:ext cx="2945862" cy="49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64" tIns="46782" rIns="93564" bIns="46782" numCol="1" anchor="b" anchorCtr="0" compatLnSpc="1">
            <a:prstTxWarp prst="textNoShape">
              <a:avLst/>
            </a:prstTxWarp>
          </a:bodyPr>
          <a:lstStyle>
            <a:lvl1pPr algn="r" defTabSz="937060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1B4B9D66-C578-4509-A1AA-6C6CB0B822B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6456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862" cy="494629"/>
          </a:xfrm>
          <a:prstGeom prst="rect">
            <a:avLst/>
          </a:prstGeom>
        </p:spPr>
        <p:txBody>
          <a:bodyPr vert="horz" lIns="87906" tIns="43954" rIns="87906" bIns="43954" rtlCol="0"/>
          <a:lstStyle>
            <a:lvl1pPr algn="l">
              <a:defRPr sz="11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294" y="0"/>
            <a:ext cx="2945862" cy="494629"/>
          </a:xfrm>
          <a:prstGeom prst="rect">
            <a:avLst/>
          </a:prstGeom>
        </p:spPr>
        <p:txBody>
          <a:bodyPr vert="horz" lIns="87906" tIns="43954" rIns="87906" bIns="43954" rtlCol="0"/>
          <a:lstStyle>
            <a:lvl1pPr algn="r">
              <a:defRPr sz="1100">
                <a:latin typeface="Times New Roman" charset="0"/>
              </a:defRPr>
            </a:lvl1pPr>
          </a:lstStyle>
          <a:p>
            <a:pPr>
              <a:defRPr/>
            </a:pPr>
            <a:fld id="{FD53D130-DF75-458A-83B4-D1D070DF8AA5}" type="datetimeFigureOut">
              <a:rPr lang="es-ES"/>
              <a:pPr>
                <a:defRPr/>
              </a:pPr>
              <a:t>21/06/2023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725488" y="741363"/>
            <a:ext cx="53467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06" tIns="43954" rIns="87906" bIns="43954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64" y="4689017"/>
            <a:ext cx="5438748" cy="4442469"/>
          </a:xfrm>
          <a:prstGeom prst="rect">
            <a:avLst/>
          </a:prstGeom>
        </p:spPr>
        <p:txBody>
          <a:bodyPr vert="horz" lIns="87906" tIns="43954" rIns="87906" bIns="43954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8035"/>
            <a:ext cx="2945862" cy="493097"/>
          </a:xfrm>
          <a:prstGeom prst="rect">
            <a:avLst/>
          </a:prstGeom>
        </p:spPr>
        <p:txBody>
          <a:bodyPr vert="horz" lIns="87906" tIns="43954" rIns="87906" bIns="43954" rtlCol="0" anchor="b"/>
          <a:lstStyle>
            <a:lvl1pPr algn="l">
              <a:defRPr sz="11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294" y="9378035"/>
            <a:ext cx="2945862" cy="493097"/>
          </a:xfrm>
          <a:prstGeom prst="rect">
            <a:avLst/>
          </a:prstGeom>
        </p:spPr>
        <p:txBody>
          <a:bodyPr vert="horz" lIns="87906" tIns="43954" rIns="87906" bIns="43954" rtlCol="0" anchor="b"/>
          <a:lstStyle>
            <a:lvl1pPr algn="r">
              <a:defRPr sz="1100">
                <a:latin typeface="Times New Roman" charset="0"/>
              </a:defRPr>
            </a:lvl1pPr>
          </a:lstStyle>
          <a:p>
            <a:pPr>
              <a:defRPr/>
            </a:pPr>
            <a:fld id="{EE2EE796-2E21-4587-819A-E9383CEC90D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122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6 Imagen" descr="Gobierno-600.g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6313" y="0"/>
            <a:ext cx="1309687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792760" y="826522"/>
            <a:ext cx="4608512" cy="36933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800" b="1" baseline="0"/>
            </a:lvl1pPr>
          </a:lstStyle>
          <a:p>
            <a:pPr lvl="0"/>
            <a:r>
              <a:rPr lang="es-ES" dirty="0"/>
              <a:t>Nombre del Organismo público</a:t>
            </a:r>
          </a:p>
        </p:txBody>
      </p:sp>
    </p:spTree>
    <p:extLst>
      <p:ext uri="{BB962C8B-B14F-4D97-AF65-F5344CB8AC3E}">
        <p14:creationId xmlns:p14="http://schemas.microsoft.com/office/powerpoint/2010/main" val="400037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57F7F-BD46-4966-AB5F-595DF3D3D2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541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69F38-A8CD-4B9B-AE7D-3F59D26533D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2056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00F3B-3646-4FD5-AE76-CB67C406351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715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F6263A64-E158-4793-9D0D-EA36EEE10AF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5" r:id="rId2"/>
    <p:sldLayoutId id="2147483776" r:id="rId3"/>
    <p:sldLayoutId id="2147483777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2792760" y="1916832"/>
            <a:ext cx="4608512" cy="369332"/>
          </a:xfrm>
          <a:solidFill>
            <a:schemeClr val="bg1"/>
          </a:solidFill>
          <a:ln w="28575">
            <a:solidFill>
              <a:schemeClr val="accent1"/>
            </a:solidFill>
            <a:miter lim="800000"/>
            <a:headEnd/>
            <a:tailEnd/>
          </a:ln>
          <a:effectLst>
            <a:outerShdw dist="53882" dir="2700000" algn="ctr" rotWithShape="0">
              <a:srgbClr val="0070C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Consorcio Casa África</a:t>
            </a:r>
          </a:p>
        </p:txBody>
      </p:sp>
      <p:sp>
        <p:nvSpPr>
          <p:cNvPr id="29" name="28 Rectángulo"/>
          <p:cNvSpPr/>
          <p:nvPr/>
        </p:nvSpPr>
        <p:spPr bwMode="auto">
          <a:xfrm>
            <a:off x="3903793" y="3144405"/>
            <a:ext cx="1850400" cy="764628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  <a:miter lim="800000"/>
            <a:headEnd/>
            <a:tailEnd/>
          </a:ln>
          <a:effectLst>
            <a:outerShdw dist="53882" dir="2700000" algn="ctr" rotWithShape="0">
              <a:srgbClr val="0070C0"/>
            </a:outerShdw>
          </a:effectLst>
        </p:spPr>
        <p:txBody>
          <a:bodyPr lIns="36000" rIns="36000" anchor="ctr" anchorCtr="0"/>
          <a:lstStyle/>
          <a:p>
            <a:pPr algn="ctr" eaLnBrk="0" hangingPunct="0"/>
            <a:r>
              <a:rPr lang="es-ES" sz="1500" b="1" dirty="0">
                <a:latin typeface="+mj-lt"/>
              </a:rPr>
              <a:t>Director</a:t>
            </a:r>
          </a:p>
        </p:txBody>
      </p:sp>
      <p:cxnSp>
        <p:nvCxnSpPr>
          <p:cNvPr id="37" name="36 Conector angular"/>
          <p:cNvCxnSpPr>
            <a:stCxn id="29" idx="2"/>
            <a:endCxn id="38" idx="0"/>
          </p:cNvCxnSpPr>
          <p:nvPr/>
        </p:nvCxnSpPr>
        <p:spPr>
          <a:xfrm rot="5400000">
            <a:off x="2907124" y="2750454"/>
            <a:ext cx="763290" cy="3080449"/>
          </a:xfrm>
          <a:prstGeom prst="bentConnector3">
            <a:avLst>
              <a:gd name="adj1" fmla="val 50000"/>
            </a:avLst>
          </a:prstGeom>
          <a:ln w="19050">
            <a:solidFill>
              <a:schemeClr val="bg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Rectángulo"/>
          <p:cNvSpPr/>
          <p:nvPr/>
        </p:nvSpPr>
        <p:spPr bwMode="auto">
          <a:xfrm>
            <a:off x="848544" y="4672323"/>
            <a:ext cx="1800000" cy="988930"/>
          </a:xfrm>
          <a:prstGeom prst="rect">
            <a:avLst/>
          </a:prstGeom>
          <a:noFill/>
          <a:ln w="28575">
            <a:solidFill>
              <a:schemeClr val="bg2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rtlCol="0" anchor="ctr">
            <a:noAutofit/>
          </a:bodyPr>
          <a:lstStyle/>
          <a:p>
            <a:pPr algn="ctr" defTabSz="762000" eaLnBrk="0" hangingPunct="0"/>
            <a:r>
              <a:rPr lang="es-ES" sz="1200" dirty="0">
                <a:solidFill>
                  <a:schemeClr val="bg2">
                    <a:lumMod val="75000"/>
                    <a:lumOff val="25000"/>
                  </a:schemeClr>
                </a:solidFill>
                <a:latin typeface="Gill Sans MT" pitchFamily="34" charset="0"/>
              </a:rPr>
              <a:t>Secretario General</a:t>
            </a:r>
          </a:p>
        </p:txBody>
      </p:sp>
      <p:sp>
        <p:nvSpPr>
          <p:cNvPr id="46" name="Rectangle 1"/>
          <p:cNvSpPr>
            <a:spLocks noChangeArrowheads="1"/>
          </p:cNvSpPr>
          <p:nvPr/>
        </p:nvSpPr>
        <p:spPr bwMode="auto">
          <a:xfrm>
            <a:off x="0" y="20524"/>
            <a:ext cx="4654064" cy="936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just" defTabSz="762000" eaLnBrk="0" hangingPunct="0"/>
            <a:r>
              <a:rPr lang="es-ES_tradnl" sz="1100" b="1" dirty="0">
                <a:solidFill>
                  <a:schemeClr val="bg2"/>
                </a:solidFill>
                <a:latin typeface="+mn-lt"/>
              </a:rPr>
              <a:t>MINISTERIO DE ASUNTOS EXTERIORES, UNIÓN EUROPEA Y COOPERACIÓN</a:t>
            </a:r>
          </a:p>
          <a:p>
            <a:pPr algn="just" defTabSz="762000" eaLnBrk="0" hangingPunct="0"/>
            <a:r>
              <a:rPr lang="es-ES_tradnl" sz="1100" b="1" dirty="0">
                <a:solidFill>
                  <a:schemeClr val="bg2"/>
                </a:solidFill>
                <a:latin typeface="+mn-lt"/>
              </a:rPr>
              <a:t>Otros entes consorciados: Gobierno de Canarias y Ayuntamiento de Las Palmas de Gran Canaria</a:t>
            </a:r>
          </a:p>
          <a:p>
            <a:r>
              <a:rPr lang="es-ES" sz="1100" dirty="0">
                <a:solidFill>
                  <a:schemeClr val="bg2"/>
                </a:solidFill>
                <a:latin typeface="+mn-lt"/>
              </a:rPr>
              <a:t>Estatutos del Consorcio Casa África</a:t>
            </a:r>
          </a:p>
        </p:txBody>
      </p:sp>
      <p:cxnSp>
        <p:nvCxnSpPr>
          <p:cNvPr id="45" name="44 Conector angular"/>
          <p:cNvCxnSpPr>
            <a:stCxn id="29" idx="2"/>
            <a:endCxn id="43" idx="0"/>
          </p:cNvCxnSpPr>
          <p:nvPr/>
        </p:nvCxnSpPr>
        <p:spPr>
          <a:xfrm rot="16200000" flipH="1">
            <a:off x="6003468" y="2734557"/>
            <a:ext cx="763289" cy="3112239"/>
          </a:xfrm>
          <a:prstGeom prst="bentConnector3">
            <a:avLst>
              <a:gd name="adj1" fmla="val 50000"/>
            </a:avLst>
          </a:prstGeom>
          <a:ln w="19050">
            <a:solidFill>
              <a:schemeClr val="bg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42 Rectángulo"/>
          <p:cNvSpPr/>
          <p:nvPr/>
        </p:nvSpPr>
        <p:spPr bwMode="auto">
          <a:xfrm>
            <a:off x="7041232" y="4672322"/>
            <a:ext cx="1800000" cy="101006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wrap="square" lIns="0" tIns="0" rIns="0" bIns="0" rtlCol="0" anchor="ctr">
            <a:noAutofit/>
          </a:bodyPr>
          <a:lstStyle/>
          <a:p>
            <a:pPr algn="ctr" defTabSz="762000" eaLnBrk="0" hangingPunct="0"/>
            <a:r>
              <a:rPr lang="es-ES" sz="1200" dirty="0">
                <a:solidFill>
                  <a:schemeClr val="bg2">
                    <a:lumMod val="75000"/>
                    <a:lumOff val="25000"/>
                  </a:schemeClr>
                </a:solidFill>
                <a:latin typeface="Gill Sans MT" pitchFamily="34" charset="0"/>
              </a:rPr>
              <a:t>Gerente</a:t>
            </a:r>
          </a:p>
        </p:txBody>
      </p:sp>
      <p:grpSp>
        <p:nvGrpSpPr>
          <p:cNvPr id="3" name="15 Grupo">
            <a:extLst>
              <a:ext uri="{FF2B5EF4-FFF2-40B4-BE49-F238E27FC236}">
                <a16:creationId xmlns:a16="http://schemas.microsoft.com/office/drawing/2014/main" id="{B2456E1A-80E6-4C2B-B47B-241316BF638F}"/>
              </a:ext>
            </a:extLst>
          </p:cNvPr>
          <p:cNvGrpSpPr/>
          <p:nvPr/>
        </p:nvGrpSpPr>
        <p:grpSpPr>
          <a:xfrm>
            <a:off x="7740230" y="6529126"/>
            <a:ext cx="1994326" cy="271846"/>
            <a:chOff x="7740230" y="6529126"/>
            <a:chExt cx="1994326" cy="271846"/>
          </a:xfrm>
        </p:grpSpPr>
        <p:sp>
          <p:nvSpPr>
            <p:cNvPr id="4" name="16 Rectángulo">
              <a:extLst>
                <a:ext uri="{FF2B5EF4-FFF2-40B4-BE49-F238E27FC236}">
                  <a16:creationId xmlns:a16="http://schemas.microsoft.com/office/drawing/2014/main" id="{685174F9-5F4F-FBEF-C023-BB82D3496F54}"/>
                </a:ext>
              </a:extLst>
            </p:cNvPr>
            <p:cNvSpPr/>
            <p:nvPr/>
          </p:nvSpPr>
          <p:spPr bwMode="auto">
            <a:xfrm>
              <a:off x="7740231" y="6545682"/>
              <a:ext cx="327330" cy="9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lIns="36000" rIns="36000" anchor="ctr" anchorCtr="0"/>
            <a:lstStyle/>
            <a:p>
              <a:pPr algn="ctr" eaLnBrk="0" hangingPunct="0"/>
              <a:endParaRPr lang="es-ES" sz="1400" b="1" dirty="0">
                <a:latin typeface="+mj-lt"/>
              </a:endParaRPr>
            </a:p>
          </p:txBody>
        </p:sp>
        <p:sp>
          <p:nvSpPr>
            <p:cNvPr id="6" name="18 Rectángulo">
              <a:extLst>
                <a:ext uri="{FF2B5EF4-FFF2-40B4-BE49-F238E27FC236}">
                  <a16:creationId xmlns:a16="http://schemas.microsoft.com/office/drawing/2014/main" id="{7BECFBE5-5AE9-06A4-E04B-A78BC33DD298}"/>
                </a:ext>
              </a:extLst>
            </p:cNvPr>
            <p:cNvSpPr/>
            <p:nvPr/>
          </p:nvSpPr>
          <p:spPr bwMode="auto">
            <a:xfrm>
              <a:off x="7740230" y="6694417"/>
              <a:ext cx="327332" cy="9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2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  <p:txBody>
            <a:bodyPr lIns="36000" rIns="36000" anchor="ctr" anchorCtr="0"/>
            <a:lstStyle/>
            <a:p>
              <a:pPr algn="ctr" eaLnBrk="0" hangingPunct="0"/>
              <a:endParaRPr lang="es-ES" sz="1400" b="1" dirty="0">
                <a:latin typeface="+mj-lt"/>
              </a:endParaRPr>
            </a:p>
          </p:txBody>
        </p:sp>
        <p:sp>
          <p:nvSpPr>
            <p:cNvPr id="7" name="19 Rectángulo">
              <a:extLst>
                <a:ext uri="{FF2B5EF4-FFF2-40B4-BE49-F238E27FC236}">
                  <a16:creationId xmlns:a16="http://schemas.microsoft.com/office/drawing/2014/main" id="{E38777BF-884D-D063-6A38-AA399CC50375}"/>
                </a:ext>
              </a:extLst>
            </p:cNvPr>
            <p:cNvSpPr/>
            <p:nvPr/>
          </p:nvSpPr>
          <p:spPr>
            <a:xfrm>
              <a:off x="8139568" y="6529126"/>
              <a:ext cx="1594988" cy="12311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defTabSz="762000" eaLnBrk="0" hangingPunct="0"/>
              <a:r>
                <a:rPr lang="es-ES" sz="800" dirty="0">
                  <a:solidFill>
                    <a:schemeClr val="bg2">
                      <a:lumMod val="75000"/>
                      <a:lumOff val="25000"/>
                    </a:schemeClr>
                  </a:solidFill>
                  <a:latin typeface="Gill Sans MT" pitchFamily="34" charset="0"/>
                </a:rPr>
                <a:t>Rango de dirección general o superior</a:t>
              </a:r>
            </a:p>
          </p:txBody>
        </p:sp>
        <p:sp>
          <p:nvSpPr>
            <p:cNvPr id="8" name="20 Rectángulo">
              <a:extLst>
                <a:ext uri="{FF2B5EF4-FFF2-40B4-BE49-F238E27FC236}">
                  <a16:creationId xmlns:a16="http://schemas.microsoft.com/office/drawing/2014/main" id="{ED5E412E-F8D4-5F98-99D8-22B58A0292A6}"/>
                </a:ext>
              </a:extLst>
            </p:cNvPr>
            <p:cNvSpPr/>
            <p:nvPr/>
          </p:nvSpPr>
          <p:spPr>
            <a:xfrm>
              <a:off x="8139568" y="6677861"/>
              <a:ext cx="1272784" cy="12311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defTabSz="762000" eaLnBrk="0" hangingPunct="0"/>
              <a:r>
                <a:rPr lang="es-ES" sz="800" dirty="0">
                  <a:solidFill>
                    <a:schemeClr val="bg2">
                      <a:lumMod val="75000"/>
                      <a:lumOff val="25000"/>
                    </a:schemeClr>
                  </a:solidFill>
                  <a:latin typeface="Gill Sans MT" pitchFamily="34" charset="0"/>
                </a:rPr>
                <a:t>Rango de subdirección general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3721536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Organigramas">
      <a:dk1>
        <a:srgbClr val="0070C0"/>
      </a:dk1>
      <a:lt1>
        <a:srgbClr val="FFFFFF"/>
      </a:lt1>
      <a:dk2>
        <a:srgbClr val="0070C0"/>
      </a:dk2>
      <a:lt2>
        <a:srgbClr val="000000"/>
      </a:lt2>
      <a:accent1>
        <a:srgbClr val="00589A"/>
      </a:accent1>
      <a:accent2>
        <a:srgbClr val="00B0F0"/>
      </a:accent2>
      <a:accent3>
        <a:srgbClr val="0070C0"/>
      </a:accent3>
      <a:accent4>
        <a:srgbClr val="000000"/>
      </a:accent4>
      <a:accent5>
        <a:srgbClr val="AAE2CA"/>
      </a:accent5>
      <a:accent6>
        <a:srgbClr val="2D2DB9"/>
      </a:accent6>
      <a:hlink>
        <a:srgbClr val="0070C0"/>
      </a:hlink>
      <a:folHlink>
        <a:srgbClr val="00589A"/>
      </a:folHlink>
    </a:clrScheme>
    <a:fontScheme name="Organigrama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12700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wrap="square" lIns="90488" tIns="44450" rIns="90488" bIns="44450">
        <a:spAutoFit/>
      </a:bodyPr>
      <a:lstStyle>
        <a:defPPr defTabSz="762000" eaLnBrk="0" hangingPunct="0">
          <a:defRPr sz="1200" b="1" dirty="0" smtClean="0">
            <a:solidFill>
              <a:schemeClr val="accent4">
                <a:lumMod val="85000"/>
                <a:lumOff val="15000"/>
              </a:schemeClr>
            </a:solidFill>
            <a:latin typeface="Gill Sans MT" pitchFamily="34" charset="0"/>
          </a:defRPr>
        </a:defPPr>
      </a:lstStyle>
    </a:sp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696C98E42B62C4AA2CA6F7A113A6C0D" ma:contentTypeVersion="0" ma:contentTypeDescription="Crear nuevo documento." ma:contentTypeScope="" ma:versionID="87f650e015e98ceac871823c5b6e733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bba8a198e9bb40c3eeca6d0bd41257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23A1002-792E-42D0-85A2-3AB9841837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8406127-8FCE-40FA-BCF7-5CAD6C22B9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B43D91-7991-4C4A-85A2-24EE9BC023E5}">
  <ds:schemaRefs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4260</TotalTime>
  <Words>46</Words>
  <Application>Microsoft Office PowerPoint</Application>
  <PresentationFormat>A4 (210 x 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Gill Sans MT</vt:lpstr>
      <vt:lpstr>Times New Roman</vt:lpstr>
      <vt:lpstr>Diseño predeterminado</vt:lpstr>
      <vt:lpstr>Consorcio Casa África</vt:lpstr>
    </vt:vector>
  </TitlesOfParts>
  <Company>map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del Ministerio de la Presidencia</dc:title>
  <dc:subject>Ministerio de la Presidencia. Organigrama actualizado a septiembre de 2010</dc:subject>
  <dc:creator>Unidad de Contenidos, Subdirección General de Inspección General de Servicios y Atención al Ciudadano, MINHAP</dc:creator>
  <cp:keywords>Ministerio de la Presidencia, organización, organigramas</cp:keywords>
  <cp:lastModifiedBy>Airam Padrón</cp:lastModifiedBy>
  <cp:revision>328</cp:revision>
  <cp:lastPrinted>2016-05-19T08:30:00Z</cp:lastPrinted>
  <dcterms:created xsi:type="dcterms:W3CDTF">2004-04-20T08:14:09Z</dcterms:created>
  <dcterms:modified xsi:type="dcterms:W3CDTF">2023-06-21T09:31:28Z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0x0101009696C98E42B62C4AA2CA6F7A113A6C0D</vt:lpwstr>
  </property>
</Properties>
</file>